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1"/>
  </p:notesMasterIdLst>
  <p:handoutMasterIdLst>
    <p:handoutMasterId r:id="rId12"/>
  </p:handoutMasterIdLst>
  <p:sldIdLst>
    <p:sldId id="256" r:id="rId2"/>
    <p:sldId id="295" r:id="rId3"/>
    <p:sldId id="258" r:id="rId4"/>
    <p:sldId id="268" r:id="rId5"/>
    <p:sldId id="311" r:id="rId6"/>
    <p:sldId id="309" r:id="rId7"/>
    <p:sldId id="306" r:id="rId8"/>
    <p:sldId id="303" r:id="rId9"/>
    <p:sldId id="298" r:id="rId10"/>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4">
          <p15:clr>
            <a:srgbClr val="A4A3A4"/>
          </p15:clr>
        </p15:guide>
        <p15:guide id="2" pos="21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D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3"/>
    <p:restoredTop sz="94674"/>
  </p:normalViewPr>
  <p:slideViewPr>
    <p:cSldViewPr>
      <p:cViewPr varScale="1">
        <p:scale>
          <a:sx n="75" d="100"/>
          <a:sy n="75" d="100"/>
        </p:scale>
        <p:origin x="1230" y="60"/>
      </p:cViewPr>
      <p:guideLst>
        <p:guide orient="horz" pos="2160"/>
        <p:guide pos="2880"/>
      </p:guideLst>
    </p:cSldViewPr>
  </p:slideViewPr>
  <p:outlineViewPr>
    <p:cViewPr>
      <p:scale>
        <a:sx n="33" d="100"/>
        <a:sy n="33" d="100"/>
      </p:scale>
      <p:origin x="0" y="-493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4272" y="200"/>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82" tIns="46191" rIns="92382" bIns="46191" rtlCol="0"/>
          <a:lstStyle>
            <a:lvl1pPr algn="l">
              <a:defRPr sz="1200"/>
            </a:lvl1pPr>
          </a:lstStyle>
          <a:p>
            <a:endParaRPr lang="en-US" dirty="0"/>
          </a:p>
        </p:txBody>
      </p:sp>
      <p:sp>
        <p:nvSpPr>
          <p:cNvPr id="3" name="Date Placeholder 2"/>
          <p:cNvSpPr>
            <a:spLocks noGrp="1"/>
          </p:cNvSpPr>
          <p:nvPr>
            <p:ph type="dt" sz="quarter" idx="1"/>
          </p:nvPr>
        </p:nvSpPr>
        <p:spPr>
          <a:xfrm>
            <a:off x="3934969" y="0"/>
            <a:ext cx="3010323" cy="461010"/>
          </a:xfrm>
          <a:prstGeom prst="rect">
            <a:avLst/>
          </a:prstGeom>
        </p:spPr>
        <p:txBody>
          <a:bodyPr vert="horz" lIns="92382" tIns="46191" rIns="92382" bIns="46191" rtlCol="0"/>
          <a:lstStyle>
            <a:lvl1pPr algn="r">
              <a:defRPr sz="1200"/>
            </a:lvl1pPr>
          </a:lstStyle>
          <a:p>
            <a:fld id="{D45F7484-D376-4320-8182-1B694C53336C}" type="datetimeFigureOut">
              <a:rPr lang="en-US" smtClean="0"/>
              <a:t>3/23/2020</a:t>
            </a:fld>
            <a:endParaRPr lang="en-US" dirty="0"/>
          </a:p>
        </p:txBody>
      </p:sp>
      <p:sp>
        <p:nvSpPr>
          <p:cNvPr id="4" name="Footer Placeholder 3"/>
          <p:cNvSpPr>
            <a:spLocks noGrp="1"/>
          </p:cNvSpPr>
          <p:nvPr>
            <p:ph type="ftr" sz="quarter" idx="2"/>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969" y="8757590"/>
            <a:ext cx="3010323" cy="461010"/>
          </a:xfrm>
          <a:prstGeom prst="rect">
            <a:avLst/>
          </a:prstGeom>
        </p:spPr>
        <p:txBody>
          <a:bodyPr vert="horz" lIns="92382" tIns="46191" rIns="92382" bIns="46191" rtlCol="0" anchor="b"/>
          <a:lstStyle>
            <a:lvl1pPr algn="r">
              <a:defRPr sz="1200"/>
            </a:lvl1pPr>
          </a:lstStyle>
          <a:p>
            <a:fld id="{4AD3ACCA-259B-4B9C-8A87-D64F68539B05}" type="slidenum">
              <a:rPr lang="en-US" smtClean="0"/>
              <a:t>‹#›</a:t>
            </a:fld>
            <a:endParaRPr lang="en-US" dirty="0"/>
          </a:p>
        </p:txBody>
      </p:sp>
    </p:spTree>
    <p:extLst>
      <p:ext uri="{BB962C8B-B14F-4D97-AF65-F5344CB8AC3E}">
        <p14:creationId xmlns:p14="http://schemas.microsoft.com/office/powerpoint/2010/main" val="4195871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82" tIns="46191" rIns="92382" bIns="46191" rtlCol="0"/>
          <a:lstStyle>
            <a:lvl1pPr algn="l">
              <a:defRPr sz="1200"/>
            </a:lvl1pPr>
          </a:lstStyle>
          <a:p>
            <a:endParaRPr lang="en-US" dirty="0"/>
          </a:p>
        </p:txBody>
      </p:sp>
      <p:sp>
        <p:nvSpPr>
          <p:cNvPr id="3" name="Date Placeholder 2"/>
          <p:cNvSpPr>
            <a:spLocks noGrp="1"/>
          </p:cNvSpPr>
          <p:nvPr>
            <p:ph type="dt" idx="1"/>
          </p:nvPr>
        </p:nvSpPr>
        <p:spPr>
          <a:xfrm>
            <a:off x="3934969" y="0"/>
            <a:ext cx="3010323" cy="461010"/>
          </a:xfrm>
          <a:prstGeom prst="rect">
            <a:avLst/>
          </a:prstGeom>
        </p:spPr>
        <p:txBody>
          <a:bodyPr vert="horz" lIns="92382" tIns="46191" rIns="92382" bIns="46191" rtlCol="0"/>
          <a:lstStyle>
            <a:lvl1pPr algn="r">
              <a:defRPr sz="1200"/>
            </a:lvl1pPr>
          </a:lstStyle>
          <a:p>
            <a:fld id="{284E1618-2B54-4A8C-8DAB-A72F4F475EFA}" type="datetimeFigureOut">
              <a:rPr lang="en-US" smtClean="0"/>
              <a:t>3/23/2020</a:t>
            </a:fld>
            <a:endParaRPr lang="en-US" dirty="0"/>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82" tIns="46191" rIns="92382" bIns="46191" rtlCol="0" anchor="ctr"/>
          <a:lstStyle/>
          <a:p>
            <a:endParaRPr lang="en-US" dirty="0"/>
          </a:p>
        </p:txBody>
      </p:sp>
      <p:sp>
        <p:nvSpPr>
          <p:cNvPr id="5" name="Notes Placeholder 4"/>
          <p:cNvSpPr>
            <a:spLocks noGrp="1"/>
          </p:cNvSpPr>
          <p:nvPr>
            <p:ph type="body" sz="quarter" idx="3"/>
          </p:nvPr>
        </p:nvSpPr>
        <p:spPr>
          <a:xfrm>
            <a:off x="694690" y="4379595"/>
            <a:ext cx="5557520" cy="4149090"/>
          </a:xfrm>
          <a:prstGeom prst="rect">
            <a:avLst/>
          </a:prstGeom>
        </p:spPr>
        <p:txBody>
          <a:bodyPr vert="horz" lIns="92382" tIns="46191" rIns="92382" bIns="4619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82" tIns="46191" rIns="92382" bIns="4619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69" y="8757590"/>
            <a:ext cx="3010323" cy="461010"/>
          </a:xfrm>
          <a:prstGeom prst="rect">
            <a:avLst/>
          </a:prstGeom>
        </p:spPr>
        <p:txBody>
          <a:bodyPr vert="horz" lIns="92382" tIns="46191" rIns="92382" bIns="46191" rtlCol="0" anchor="b"/>
          <a:lstStyle>
            <a:lvl1pPr algn="r">
              <a:defRPr sz="1200"/>
            </a:lvl1pPr>
          </a:lstStyle>
          <a:p>
            <a:fld id="{B5439C19-DB07-4EF6-94F1-9629E67BA040}" type="slidenum">
              <a:rPr lang="en-US" smtClean="0"/>
              <a:t>‹#›</a:t>
            </a:fld>
            <a:endParaRPr lang="en-US" dirty="0"/>
          </a:p>
        </p:txBody>
      </p:sp>
    </p:spTree>
    <p:extLst>
      <p:ext uri="{BB962C8B-B14F-4D97-AF65-F5344CB8AC3E}">
        <p14:creationId xmlns:p14="http://schemas.microsoft.com/office/powerpoint/2010/main" val="3508830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cdph.ca.gov/opioiddasboard/"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30263" y="808038"/>
            <a:ext cx="4610100" cy="3457575"/>
          </a:xfrm>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B5439C19-DB07-4EF6-94F1-9629E67BA040}" type="slidenum">
              <a:rPr lang="en-US" smtClean="0"/>
              <a:t>1</a:t>
            </a:fld>
            <a:endParaRPr lang="en-US" dirty="0"/>
          </a:p>
        </p:txBody>
      </p:sp>
    </p:spTree>
    <p:extLst>
      <p:ext uri="{BB962C8B-B14F-4D97-AF65-F5344CB8AC3E}">
        <p14:creationId xmlns:p14="http://schemas.microsoft.com/office/powerpoint/2010/main" val="929468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900"/>
              </a:spcBef>
              <a:spcAft>
                <a:spcPts val="900"/>
              </a:spcAft>
            </a:pPr>
            <a:r>
              <a:rPr lang="en-US" sz="1200" dirty="0" smtClean="0">
                <a:effectLst/>
                <a:latin typeface="Arial" panose="020B0604020202020204" pitchFamily="34" charset="0"/>
                <a:ea typeface="Cambria" panose="02040503050406030204" pitchFamily="18" charset="0"/>
                <a:cs typeface="Times New Roman" panose="02020603050405020304" pitchFamily="18" charset="0"/>
              </a:rPr>
              <a:t>Opiate RX – had risen</a:t>
            </a:r>
            <a:r>
              <a:rPr lang="en-US" sz="1200" baseline="0" dirty="0" smtClean="0">
                <a:effectLst/>
                <a:latin typeface="Arial" panose="020B0604020202020204" pitchFamily="34" charset="0"/>
                <a:ea typeface="Cambria" panose="02040503050406030204" pitchFamily="18" charset="0"/>
                <a:cs typeface="Times New Roman" panose="02020603050405020304" pitchFamily="18" charset="0"/>
              </a:rPr>
              <a:t> as in other part of CA and the US in the early 2000’s peaked in 20112- 2016</a:t>
            </a:r>
          </a:p>
          <a:p>
            <a:pPr marL="0" marR="0">
              <a:spcBef>
                <a:spcPts val="900"/>
              </a:spcBef>
              <a:spcAft>
                <a:spcPts val="900"/>
              </a:spcAft>
            </a:pPr>
            <a:r>
              <a:rPr lang="en-US" sz="1200" dirty="0" smtClean="0">
                <a:effectLst/>
                <a:latin typeface="Arial" panose="020B0604020202020204" pitchFamily="34" charset="0"/>
                <a:ea typeface="Cambria" panose="02040503050406030204" pitchFamily="18" charset="0"/>
                <a:cs typeface="Times New Roman" panose="02020603050405020304" pitchFamily="18" charset="0"/>
              </a:rPr>
              <a:t>Buprenorphine prescriptions in the county are used to gauge the expansion of medication-assisted treatment (MAT). The annual buprenorphine prescribing rate in 2018 was 17.5 per 1,000 residents. This represents a 9% increase in buprenorphine prescribing from 2016.</a:t>
            </a:r>
          </a:p>
          <a:p>
            <a:pPr marL="0" marR="0">
              <a:spcBef>
                <a:spcPts val="0"/>
              </a:spcBef>
              <a:spcAft>
                <a:spcPts val="0"/>
              </a:spcAft>
              <a:tabLst>
                <a:tab pos="2971800" algn="ctr"/>
                <a:tab pos="5943600" algn="r"/>
              </a:tabLst>
            </a:pPr>
            <a:r>
              <a:rPr lang="en-US" sz="1200" dirty="0" smtClean="0">
                <a:solidFill>
                  <a:srgbClr val="037DC8"/>
                </a:solidFill>
                <a:effectLst/>
                <a:latin typeface="Arial" panose="020B0604020202020204" pitchFamily="34" charset="0"/>
                <a:ea typeface="Cambria" panose="02040503050406030204" pitchFamily="18" charset="0"/>
                <a:cs typeface="Times New Roman" panose="02020603050405020304" pitchFamily="18" charset="0"/>
              </a:rPr>
              <a:t>Footnotes: 12-month rates are based on moving averages; OD = Overdose; </a:t>
            </a:r>
            <a:r>
              <a:rPr lang="en-US" sz="1200" dirty="0" err="1" smtClean="0">
                <a:solidFill>
                  <a:srgbClr val="037DC8"/>
                </a:solidFill>
                <a:effectLst/>
                <a:latin typeface="Arial" panose="020B0604020202020204" pitchFamily="34" charset="0"/>
                <a:ea typeface="Cambria" panose="02040503050406030204" pitchFamily="18" charset="0"/>
                <a:cs typeface="Times New Roman" panose="02020603050405020304" pitchFamily="18" charset="0"/>
              </a:rPr>
              <a:t>Qtrly</a:t>
            </a:r>
            <a:r>
              <a:rPr lang="en-US" sz="1200" dirty="0" smtClean="0">
                <a:solidFill>
                  <a:srgbClr val="037DC8"/>
                </a:solidFill>
                <a:effectLst/>
                <a:latin typeface="Arial" panose="020B0604020202020204" pitchFamily="34" charset="0"/>
                <a:ea typeface="Cambria" panose="02040503050406030204" pitchFamily="18" charset="0"/>
                <a:cs typeface="Times New Roman" panose="02020603050405020304" pitchFamily="18" charset="0"/>
              </a:rPr>
              <a:t> = Annualized Quarter</a:t>
            </a:r>
            <a:endParaRPr lang="en-US" sz="2000" dirty="0" smtClean="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tabLst>
                <a:tab pos="2971800" algn="ctr"/>
                <a:tab pos="5943600" algn="r"/>
              </a:tabLst>
            </a:pPr>
            <a:r>
              <a:rPr lang="en-US" sz="1200" dirty="0" smtClean="0">
                <a:solidFill>
                  <a:srgbClr val="037DC8"/>
                </a:solidFill>
                <a:effectLst/>
                <a:latin typeface="Arial" panose="020B0604020202020204" pitchFamily="34" charset="0"/>
                <a:ea typeface="Cambria" panose="02040503050406030204" pitchFamily="18" charset="0"/>
                <a:cs typeface="Times New Roman" panose="02020603050405020304" pitchFamily="18" charset="0"/>
              </a:rPr>
              <a:t>Report produced by the California Opioid Overdose Surveillance Dashboard - </a:t>
            </a:r>
            <a:r>
              <a:rPr lang="en-US" sz="1200" u="none" strike="noStrike" dirty="0" smtClean="0">
                <a:solidFill>
                  <a:srgbClr val="037DC8"/>
                </a:solidFill>
                <a:effectLst/>
                <a:latin typeface="Arial" panose="020B0604020202020204" pitchFamily="34" charset="0"/>
                <a:ea typeface="Cambria" panose="02040503050406030204" pitchFamily="18" charset="0"/>
                <a:cs typeface="Times New Roman" panose="02020603050405020304" pitchFamily="18" charset="0"/>
                <a:hlinkClick r:id="rId3">
                  <a:extLst>
                    <a:ext uri="{A12FA001-AC4F-418D-AE19-62706E023703}">
                      <ahyp:hlinkClr xmlns:lc="http://schemas.openxmlformats.org/drawingml/2006/lockedCanvas" xmlns="" xmlns:ahyp="http://schemas.microsoft.com/office/drawing/2018/hyperlinkcolor" val="tx"/>
                    </a:ext>
                  </a:extLst>
                </a:hlinkClick>
              </a:rPr>
              <a:t>https://cdph.ca.gov/opioiddasboard</a:t>
            </a:r>
            <a:endParaRPr lang="en-US" dirty="0"/>
          </a:p>
        </p:txBody>
      </p:sp>
      <p:sp>
        <p:nvSpPr>
          <p:cNvPr id="4" name="Slide Number Placeholder 3"/>
          <p:cNvSpPr>
            <a:spLocks noGrp="1"/>
          </p:cNvSpPr>
          <p:nvPr>
            <p:ph type="sldNum" sz="quarter" idx="10"/>
          </p:nvPr>
        </p:nvSpPr>
        <p:spPr/>
        <p:txBody>
          <a:bodyPr/>
          <a:lstStyle/>
          <a:p>
            <a:fld id="{B5439C19-DB07-4EF6-94F1-9629E67BA040}" type="slidenum">
              <a:rPr lang="en-US" smtClean="0"/>
              <a:t>2</a:t>
            </a:fld>
            <a:endParaRPr lang="en-US" dirty="0"/>
          </a:p>
        </p:txBody>
      </p:sp>
    </p:spTree>
    <p:extLst>
      <p:ext uri="{BB962C8B-B14F-4D97-AF65-F5344CB8AC3E}">
        <p14:creationId xmlns:p14="http://schemas.microsoft.com/office/powerpoint/2010/main" val="819977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To address the Opioid issues in Solano County the medical and community leaders started to meet for about three years with PHC and Kaiser convening providers to develop opioid safe prescribing guidelines for their providers. There are several prescribing guidelines available on the PHC website.</a:t>
            </a:r>
          </a:p>
          <a:p>
            <a:endParaRPr lang="en-US" sz="1300" dirty="0" smtClean="0"/>
          </a:p>
          <a:p>
            <a:r>
              <a:rPr lang="en-US" sz="1300" dirty="0" smtClean="0"/>
              <a:t>In 2017 the Grand Jury report highlighted the need for the creation of a Opioid Coalition to address opioid addiction issues in a coordinated approach.</a:t>
            </a:r>
            <a:endParaRPr lang="en-US" sz="1300" dirty="0"/>
          </a:p>
          <a:p>
            <a:endParaRPr lang="en-US" sz="1300" dirty="0" smtClean="0"/>
          </a:p>
          <a:p>
            <a:r>
              <a:rPr lang="en-US" sz="1300" dirty="0" smtClean="0"/>
              <a:t>Additionally on March 29, 2018, the Collaborative Court bought together about 50 folks from various government agencies, hospitals and medical systems, law enforcement, treatment, schools and the county who are interested in addressing opioid addiction issues.</a:t>
            </a:r>
          </a:p>
          <a:p>
            <a:endParaRPr lang="en-US" sz="1300" dirty="0"/>
          </a:p>
          <a:p>
            <a:r>
              <a:rPr lang="en-US" sz="1300" dirty="0" smtClean="0"/>
              <a:t>MedMark treatment Centers received a grant from SAMHSA to provide HUB &amp; Spoke services to individuals who are addicted to opioids and provided SCHB </a:t>
            </a:r>
            <a:r>
              <a:rPr lang="en-US" sz="1300" dirty="0"/>
              <a:t>with generous start-up funding </a:t>
            </a:r>
            <a:r>
              <a:rPr lang="en-US" sz="1300" dirty="0" smtClean="0"/>
              <a:t>to create the Opioid Coalition in the FALL of 2018. </a:t>
            </a:r>
          </a:p>
          <a:p>
            <a:endParaRPr lang="en-US" sz="1400" dirty="0" smtClean="0"/>
          </a:p>
        </p:txBody>
      </p:sp>
      <p:sp>
        <p:nvSpPr>
          <p:cNvPr id="4" name="Slide Number Placeholder 3"/>
          <p:cNvSpPr>
            <a:spLocks noGrp="1"/>
          </p:cNvSpPr>
          <p:nvPr>
            <p:ph type="sldNum" sz="quarter" idx="10"/>
          </p:nvPr>
        </p:nvSpPr>
        <p:spPr/>
        <p:txBody>
          <a:bodyPr/>
          <a:lstStyle/>
          <a:p>
            <a:fld id="{B5439C19-DB07-4EF6-94F1-9629E67BA040}" type="slidenum">
              <a:rPr lang="en-US" smtClean="0"/>
              <a:t>3</a:t>
            </a:fld>
            <a:endParaRPr lang="en-US" dirty="0"/>
          </a:p>
        </p:txBody>
      </p:sp>
    </p:spTree>
    <p:extLst>
      <p:ext uri="{BB962C8B-B14F-4D97-AF65-F5344CB8AC3E}">
        <p14:creationId xmlns:p14="http://schemas.microsoft.com/office/powerpoint/2010/main" val="228190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smtClean="0"/>
              <a:t>The Solano Coalition for Better Health was the lead agency working with its partners to reduce the number of individuals who are prescribed opioid medications and to improve medication safety and treatment strategies</a:t>
            </a:r>
          </a:p>
          <a:p>
            <a:r>
              <a:rPr lang="en-US" sz="1800" dirty="0" smtClean="0"/>
              <a:t>DSS has built a robust coalition with over 50 members from a cross-section of local hospitals, community health centers, law enforcement, courts, county agencies, community-based organizations, first responders and concerned residents.</a:t>
            </a:r>
          </a:p>
          <a:p>
            <a:endParaRPr lang="en-US" sz="1800" dirty="0"/>
          </a:p>
        </p:txBody>
      </p:sp>
      <p:sp>
        <p:nvSpPr>
          <p:cNvPr id="4" name="Slide Number Placeholder 3"/>
          <p:cNvSpPr>
            <a:spLocks noGrp="1"/>
          </p:cNvSpPr>
          <p:nvPr>
            <p:ph type="sldNum" sz="quarter" idx="10"/>
          </p:nvPr>
        </p:nvSpPr>
        <p:spPr/>
        <p:txBody>
          <a:bodyPr/>
          <a:lstStyle/>
          <a:p>
            <a:fld id="{B5439C19-DB07-4EF6-94F1-9629E67BA040}" type="slidenum">
              <a:rPr lang="en-US" smtClean="0"/>
              <a:t>4</a:t>
            </a:fld>
            <a:endParaRPr lang="en-US" dirty="0"/>
          </a:p>
        </p:txBody>
      </p:sp>
    </p:spTree>
    <p:extLst>
      <p:ext uri="{BB962C8B-B14F-4D97-AF65-F5344CB8AC3E}">
        <p14:creationId xmlns:p14="http://schemas.microsoft.com/office/powerpoint/2010/main" val="1387019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Sustainability- we have written a couple of grants, funded by Kaiser for sponsorship grant, CA Department of PH, County Behavioral Health, PHC, CA Accelerator Safety Network , we need to develop a sustainability plan , held some meetings with local leaders to educate them about DSS  our goals and needs. </a:t>
            </a:r>
          </a:p>
          <a:p>
            <a:endParaRPr lang="en-US" dirty="0"/>
          </a:p>
          <a:p>
            <a:r>
              <a:rPr lang="en-US" dirty="0" err="1" smtClean="0"/>
              <a:t>NorhtBay</a:t>
            </a:r>
            <a:r>
              <a:rPr lang="en-US" dirty="0" smtClean="0"/>
              <a:t> provides in-kind support by allowing us to hold our monthly coalition meetings in their training facility</a:t>
            </a:r>
          </a:p>
          <a:p>
            <a:endParaRPr lang="en-US" dirty="0"/>
          </a:p>
          <a:p>
            <a:r>
              <a:rPr lang="en-US" dirty="0" smtClean="0"/>
              <a:t>Kaiser and other DSS practitioners lend their clinical expertise to help inform our strategies </a:t>
            </a:r>
          </a:p>
          <a:p>
            <a:endParaRPr lang="en-US" dirty="0"/>
          </a:p>
          <a:p>
            <a:r>
              <a:rPr lang="en-US" dirty="0" err="1" smtClean="0"/>
              <a:t>Touro</a:t>
            </a:r>
            <a:r>
              <a:rPr lang="en-US" dirty="0" smtClean="0"/>
              <a:t> </a:t>
            </a:r>
            <a:r>
              <a:rPr lang="mr-IN" dirty="0" smtClean="0"/>
              <a:t>–</a:t>
            </a:r>
            <a:r>
              <a:rPr lang="en-US" dirty="0" smtClean="0"/>
              <a:t>space for VISTA, administrative support</a:t>
            </a:r>
            <a:endParaRPr lang="en-US" dirty="0"/>
          </a:p>
        </p:txBody>
      </p:sp>
      <p:sp>
        <p:nvSpPr>
          <p:cNvPr id="4" name="Slide Number Placeholder 3"/>
          <p:cNvSpPr>
            <a:spLocks noGrp="1"/>
          </p:cNvSpPr>
          <p:nvPr>
            <p:ph type="sldNum" sz="quarter" idx="10"/>
          </p:nvPr>
        </p:nvSpPr>
        <p:spPr/>
        <p:txBody>
          <a:bodyPr/>
          <a:lstStyle/>
          <a:p>
            <a:fld id="{B5439C19-DB07-4EF6-94F1-9629E67BA040}" type="slidenum">
              <a:rPr lang="en-US" smtClean="0"/>
              <a:t>5</a:t>
            </a:fld>
            <a:endParaRPr lang="en-US" dirty="0"/>
          </a:p>
        </p:txBody>
      </p:sp>
    </p:spTree>
    <p:extLst>
      <p:ext uri="{BB962C8B-B14F-4D97-AF65-F5344CB8AC3E}">
        <p14:creationId xmlns:p14="http://schemas.microsoft.com/office/powerpoint/2010/main" val="1598289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500" dirty="0" smtClean="0"/>
              <a:t>Safer Prescribing – Prescribing rates are down 20% from 2016</a:t>
            </a:r>
          </a:p>
          <a:p>
            <a:pPr lvl="2"/>
            <a:r>
              <a:rPr lang="en-US" sz="1300" dirty="0" smtClean="0"/>
              <a:t>2018 277,436 opioids prescriptions</a:t>
            </a:r>
          </a:p>
          <a:p>
            <a:pPr lvl="2"/>
            <a:r>
              <a:rPr lang="en-US" sz="1300" dirty="0" smtClean="0"/>
              <a:t>621.2 prescriptions / 1,000 Solano county residents</a:t>
            </a:r>
          </a:p>
        </p:txBody>
      </p:sp>
      <p:sp>
        <p:nvSpPr>
          <p:cNvPr id="4" name="Slide Number Placeholder 3"/>
          <p:cNvSpPr>
            <a:spLocks noGrp="1"/>
          </p:cNvSpPr>
          <p:nvPr>
            <p:ph type="sldNum" sz="quarter" idx="10"/>
          </p:nvPr>
        </p:nvSpPr>
        <p:spPr/>
        <p:txBody>
          <a:bodyPr/>
          <a:lstStyle/>
          <a:p>
            <a:fld id="{B5439C19-DB07-4EF6-94F1-9629E67BA040}" type="slidenum">
              <a:rPr lang="en-US" smtClean="0"/>
              <a:t>6</a:t>
            </a:fld>
            <a:endParaRPr lang="en-US" dirty="0"/>
          </a:p>
        </p:txBody>
      </p:sp>
    </p:spTree>
    <p:extLst>
      <p:ext uri="{BB962C8B-B14F-4D97-AF65-F5344CB8AC3E}">
        <p14:creationId xmlns:p14="http://schemas.microsoft.com/office/powerpoint/2010/main" val="2756506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500" dirty="0" smtClean="0"/>
              <a:t>Increasing Access to Treatment – MAT up 9 %from 2016</a:t>
            </a:r>
          </a:p>
          <a:p>
            <a:pPr lvl="2"/>
            <a:r>
              <a:rPr lang="en-US" sz="1300" dirty="0" smtClean="0"/>
              <a:t>Buprenorphine Prescribing date up to 17.5/1000 residents</a:t>
            </a:r>
          </a:p>
          <a:p>
            <a:endParaRPr lang="en-US" dirty="0"/>
          </a:p>
        </p:txBody>
      </p:sp>
      <p:sp>
        <p:nvSpPr>
          <p:cNvPr id="4" name="Slide Number Placeholder 3"/>
          <p:cNvSpPr>
            <a:spLocks noGrp="1"/>
          </p:cNvSpPr>
          <p:nvPr>
            <p:ph type="sldNum" sz="quarter" idx="10"/>
          </p:nvPr>
        </p:nvSpPr>
        <p:spPr/>
        <p:txBody>
          <a:bodyPr/>
          <a:lstStyle/>
          <a:p>
            <a:fld id="{B5439C19-DB07-4EF6-94F1-9629E67BA040}" type="slidenum">
              <a:rPr lang="en-US" smtClean="0"/>
              <a:t>7</a:t>
            </a:fld>
            <a:endParaRPr lang="en-US" dirty="0"/>
          </a:p>
        </p:txBody>
      </p:sp>
    </p:spTree>
    <p:extLst>
      <p:ext uri="{BB962C8B-B14F-4D97-AF65-F5344CB8AC3E}">
        <p14:creationId xmlns:p14="http://schemas.microsoft.com/office/powerpoint/2010/main" val="2892613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600" dirty="0" smtClean="0"/>
              <a:t>Opioid Overdoses and deaths </a:t>
            </a:r>
            <a:endParaRPr lang="en-US" sz="1500" dirty="0" smtClean="0"/>
          </a:p>
          <a:p>
            <a:pPr lvl="2"/>
            <a:r>
              <a:rPr lang="en-US" sz="1300" dirty="0" smtClean="0"/>
              <a:t>19 deaths due to all opioid related overdoses ( up from 14) – 25% increase overall from 2016</a:t>
            </a:r>
          </a:p>
          <a:p>
            <a:pPr lvl="2"/>
            <a:r>
              <a:rPr lang="en-US" sz="1300" dirty="0" smtClean="0"/>
              <a:t>We have also seen a rise in Synthetic ( Fentanyl) Opiate deaths up 50% since</a:t>
            </a:r>
            <a:r>
              <a:rPr lang="en-US" sz="1300" baseline="0" dirty="0" smtClean="0"/>
              <a:t> 2017</a:t>
            </a:r>
          </a:p>
          <a:p>
            <a:pPr lvl="2"/>
            <a:r>
              <a:rPr lang="en-US" sz="1300" baseline="0" dirty="0" smtClean="0"/>
              <a:t>2017 – 2018 150% increase in Solano county in heroine over dose deaths</a:t>
            </a:r>
            <a:endParaRPr lang="en-US" sz="1300" dirty="0" smtClean="0"/>
          </a:p>
          <a:p>
            <a:pPr lvl="2"/>
            <a:r>
              <a:rPr lang="en-US" sz="1300" dirty="0" smtClean="0"/>
              <a:t>Mortality Rate 4.3/ 10,000 residents – up 25% from 2016</a:t>
            </a:r>
          </a:p>
          <a:p>
            <a:endParaRPr lang="en-US" dirty="0"/>
          </a:p>
        </p:txBody>
      </p:sp>
      <p:sp>
        <p:nvSpPr>
          <p:cNvPr id="4" name="Slide Number Placeholder 3"/>
          <p:cNvSpPr>
            <a:spLocks noGrp="1"/>
          </p:cNvSpPr>
          <p:nvPr>
            <p:ph type="sldNum" sz="quarter" idx="10"/>
          </p:nvPr>
        </p:nvSpPr>
        <p:spPr/>
        <p:txBody>
          <a:bodyPr/>
          <a:lstStyle/>
          <a:p>
            <a:fld id="{B5439C19-DB07-4EF6-94F1-9629E67BA040}" type="slidenum">
              <a:rPr lang="en-US" smtClean="0"/>
              <a:t>8</a:t>
            </a:fld>
            <a:endParaRPr lang="en-US" dirty="0"/>
          </a:p>
        </p:txBody>
      </p:sp>
    </p:spTree>
    <p:extLst>
      <p:ext uri="{BB962C8B-B14F-4D97-AF65-F5344CB8AC3E}">
        <p14:creationId xmlns:p14="http://schemas.microsoft.com/office/powerpoint/2010/main" val="1039833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p>
        </p:txBody>
      </p:sp>
      <p:sp>
        <p:nvSpPr>
          <p:cNvPr id="4" name="Slide Number Placeholder 3"/>
          <p:cNvSpPr>
            <a:spLocks noGrp="1"/>
          </p:cNvSpPr>
          <p:nvPr>
            <p:ph type="sldNum" sz="quarter" idx="10"/>
          </p:nvPr>
        </p:nvSpPr>
        <p:spPr/>
        <p:txBody>
          <a:bodyPr/>
          <a:lstStyle/>
          <a:p>
            <a:fld id="{B5439C19-DB07-4EF6-94F1-9629E67BA040}" type="slidenum">
              <a:rPr lang="en-US" smtClean="0"/>
              <a:t>9</a:t>
            </a:fld>
            <a:endParaRPr lang="en-US" dirty="0"/>
          </a:p>
        </p:txBody>
      </p:sp>
    </p:spTree>
    <p:extLst>
      <p:ext uri="{BB962C8B-B14F-4D97-AF65-F5344CB8AC3E}">
        <p14:creationId xmlns:p14="http://schemas.microsoft.com/office/powerpoint/2010/main" val="40118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DF78ECC-011D-4C6C-A950-E64AB90FC4D4}" type="datetime1">
              <a:rPr lang="en-US" smtClean="0"/>
              <a:t>3/23/2020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F98FC31-EE55-4166-AAF0-D052072A5054}"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98C783-C938-4039-9223-AA7D73BE97EB}" type="datetime1">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065E4-7F35-49A4-86EB-8A9F029B645B}" type="datetime1">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3A2207-E3B3-4BC2-A5CE-2C3C68ACF4EA}" type="datetime1">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25C009-79C0-45F9-9F11-F96C54AF2BD6}" type="datetime1">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78BA43A-3ACE-46CA-8D14-6912119686C0}" type="datetime1">
              <a:rPr lang="en-US" smtClean="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98FC31-EE55-4166-AAF0-D052072A5054}"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B0ADEA-8395-4FC6-AD42-C21E4B6FC147}" type="datetime1">
              <a:rPr lang="en-US" smtClean="0"/>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D91659-13A2-402B-A06D-687955B27B21}" type="datetime1">
              <a:rPr lang="en-US" smtClean="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C6742-1DC3-4A6E-88F2-E65384F36E5D}" type="datetime1">
              <a:rPr lang="en-US" smtClean="0"/>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6E77343-3ABD-40B7-AAF7-F709195C8F5F}" type="datetime1">
              <a:rPr lang="en-US" smtClean="0"/>
              <a:t>3/23/2020</a:t>
            </a:fld>
            <a:endParaRPr lang="en-US" dirty="0"/>
          </a:p>
        </p:txBody>
      </p:sp>
      <p:sp>
        <p:nvSpPr>
          <p:cNvPr id="7" name="Slide Number Placeholder 6"/>
          <p:cNvSpPr>
            <a:spLocks noGrp="1"/>
          </p:cNvSpPr>
          <p:nvPr>
            <p:ph type="sldNum" sz="quarter" idx="12"/>
          </p:nvPr>
        </p:nvSpPr>
        <p:spPr/>
        <p:txBody>
          <a:bodyPr/>
          <a:lstStyle/>
          <a:p>
            <a:fld id="{BF98FC31-EE55-4166-AAF0-D052072A5054}"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9C5E8D-FBE1-4393-B3CA-B809CC55FA27}" type="datetime1">
              <a:rPr lang="en-US" smtClean="0"/>
              <a:t>3/23/2020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F98FC31-EE55-4166-AAF0-D052072A505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C2ADE87-BD17-4010-8312-BD15B7C11CB3}" type="datetime1">
              <a:rPr lang="en-US" smtClean="0"/>
              <a:t>3/23/2020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F98FC31-EE55-4166-AAF0-D052072A505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8680" y="1828800"/>
            <a:ext cx="3398520" cy="3200400"/>
          </a:xfrm>
        </p:spPr>
        <p:txBody>
          <a:bodyPr>
            <a:normAutofit/>
          </a:bodyPr>
          <a:lstStyle/>
          <a:p>
            <a:r>
              <a:rPr lang="en-US" dirty="0" smtClean="0"/>
              <a:t>Drug Safe Solano  </a:t>
            </a:r>
            <a:br>
              <a:rPr lang="en-US" dirty="0" smtClean="0"/>
            </a:br>
            <a:r>
              <a:rPr lang="en-US" dirty="0" smtClean="0"/>
              <a:t>A Brief History</a:t>
            </a:r>
            <a:br>
              <a:rPr lang="en-US" dirty="0" smtClean="0"/>
            </a:br>
            <a:r>
              <a:rPr lang="en-US" sz="1800" dirty="0" smtClean="0"/>
              <a:t>Colleen Townsend, MD</a:t>
            </a:r>
            <a:br>
              <a:rPr lang="en-US" sz="1800" dirty="0" smtClean="0"/>
            </a:br>
            <a:r>
              <a:rPr lang="en-US" sz="1800" dirty="0" smtClean="0"/>
              <a:t>Partnership </a:t>
            </a:r>
            <a:r>
              <a:rPr lang="en-US" sz="1800" dirty="0" err="1" smtClean="0"/>
              <a:t>HealthPlan</a:t>
            </a:r>
            <a:r>
              <a:rPr lang="en-US" sz="1800" dirty="0" smtClean="0"/>
              <a:t> of California  </a:t>
            </a:r>
            <a:endParaRPr lang="en-US" sz="18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72400" y="6373121"/>
            <a:ext cx="1371600" cy="484879"/>
          </a:xfrm>
          <a:prstGeom prst="rect">
            <a:avLst/>
          </a:prstGeom>
        </p:spPr>
      </p:pic>
    </p:spTree>
    <p:extLst>
      <p:ext uri="{BB962C8B-B14F-4D97-AF65-F5344CB8AC3E}">
        <p14:creationId xmlns:p14="http://schemas.microsoft.com/office/powerpoint/2010/main" val="2640490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Solano Opiate Data 2014</a:t>
            </a:r>
            <a:endParaRPr lang="en-US" dirty="0"/>
          </a:p>
        </p:txBody>
      </p:sp>
      <p:sp>
        <p:nvSpPr>
          <p:cNvPr id="3" name="Content Placeholder 2"/>
          <p:cNvSpPr>
            <a:spLocks noGrp="1"/>
          </p:cNvSpPr>
          <p:nvPr>
            <p:ph idx="1"/>
          </p:nvPr>
        </p:nvSpPr>
        <p:spPr/>
        <p:txBody>
          <a:bodyPr/>
          <a:lstStyle/>
          <a:p>
            <a:r>
              <a:rPr lang="en-US" dirty="0" smtClean="0"/>
              <a:t>Opioid </a:t>
            </a:r>
            <a:r>
              <a:rPr lang="en-US" dirty="0"/>
              <a:t>Prescription </a:t>
            </a:r>
            <a:r>
              <a:rPr lang="en-US" dirty="0" smtClean="0"/>
              <a:t>rates 800,000 per 1,000 residents</a:t>
            </a:r>
          </a:p>
          <a:p>
            <a:pPr marL="68580" indent="0">
              <a:buNone/>
            </a:pPr>
            <a:endParaRPr lang="en-US" dirty="0" smtClean="0"/>
          </a:p>
          <a:p>
            <a:r>
              <a:rPr lang="en-US" dirty="0" smtClean="0"/>
              <a:t>Buprenorphine Prescriptions less than 10 per 1,000 residents</a:t>
            </a:r>
          </a:p>
          <a:p>
            <a:pPr marL="68580" indent="0">
              <a:buNone/>
            </a:pPr>
            <a:endParaRPr lang="en-US" dirty="0" smtClean="0"/>
          </a:p>
          <a:p>
            <a:r>
              <a:rPr lang="en-US" dirty="0"/>
              <a:t>Opioid </a:t>
            </a:r>
            <a:r>
              <a:rPr lang="en-US" dirty="0" smtClean="0"/>
              <a:t>Overdoses – 4 / </a:t>
            </a:r>
            <a:r>
              <a:rPr lang="en-US" smtClean="0"/>
              <a:t>100,000 residents</a:t>
            </a:r>
            <a:endParaRPr lang="en-US" dirty="0"/>
          </a:p>
          <a:p>
            <a:pPr marL="68580" indent="0">
              <a:buNone/>
            </a:pPr>
            <a:endParaRPr lang="en-US" dirty="0"/>
          </a:p>
        </p:txBody>
      </p:sp>
      <p:sp>
        <p:nvSpPr>
          <p:cNvPr id="4" name="Slide Number Placeholder 3"/>
          <p:cNvSpPr>
            <a:spLocks noGrp="1"/>
          </p:cNvSpPr>
          <p:nvPr>
            <p:ph type="sldNum" sz="quarter" idx="12"/>
          </p:nvPr>
        </p:nvSpPr>
        <p:spPr/>
        <p:txBody>
          <a:bodyPr/>
          <a:lstStyle/>
          <a:p>
            <a:fld id="{BF98FC31-EE55-4166-AAF0-D052072A5054}" type="slidenum">
              <a:rPr lang="en-US" smtClean="0"/>
              <a:t>2</a:t>
            </a:fld>
            <a:endParaRPr lang="en-US" dirty="0"/>
          </a:p>
        </p:txBody>
      </p:sp>
    </p:spTree>
    <p:extLst>
      <p:ext uri="{BB962C8B-B14F-4D97-AF65-F5344CB8AC3E}">
        <p14:creationId xmlns:p14="http://schemas.microsoft.com/office/powerpoint/2010/main" val="162191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a:xfrm>
            <a:off x="1066800" y="2362200"/>
            <a:ext cx="6777317" cy="3733800"/>
          </a:xfrm>
        </p:spPr>
        <p:txBody>
          <a:bodyPr>
            <a:normAutofit fontScale="85000" lnSpcReduction="20000"/>
          </a:bodyPr>
          <a:lstStyle/>
          <a:p>
            <a:pPr lvl="1"/>
            <a:r>
              <a:rPr lang="en-US" sz="1700" dirty="0"/>
              <a:t>2014-2017 </a:t>
            </a:r>
            <a:r>
              <a:rPr lang="en-US" sz="1700" dirty="0" smtClean="0"/>
              <a:t>Solano County Community Response emerges</a:t>
            </a:r>
          </a:p>
          <a:p>
            <a:pPr lvl="1"/>
            <a:endParaRPr lang="en-US" sz="1700" dirty="0"/>
          </a:p>
          <a:p>
            <a:pPr lvl="1"/>
            <a:r>
              <a:rPr lang="en-US" sz="1700" dirty="0"/>
              <a:t>2014-2016 PHC prescribing guidelines developed </a:t>
            </a:r>
            <a:r>
              <a:rPr lang="en-US" sz="1700" dirty="0" smtClean="0"/>
              <a:t>and implemented</a:t>
            </a:r>
          </a:p>
          <a:p>
            <a:pPr lvl="1"/>
            <a:endParaRPr lang="en-US" sz="1700" dirty="0"/>
          </a:p>
          <a:p>
            <a:pPr lvl="1"/>
            <a:r>
              <a:rPr lang="en-US" sz="1700" dirty="0" smtClean="0"/>
              <a:t>2016- 2017 Grand Jury Report suggest formation of an Opioid Safety Coalition to address Opiate Use and abuse in Solano County</a:t>
            </a:r>
          </a:p>
          <a:p>
            <a:pPr marL="365760" lvl="1" indent="0">
              <a:buNone/>
            </a:pPr>
            <a:endParaRPr lang="en-US" sz="1700" dirty="0" smtClean="0"/>
          </a:p>
          <a:p>
            <a:pPr lvl="1"/>
            <a:r>
              <a:rPr lang="en-US" sz="1700" dirty="0" smtClean="0"/>
              <a:t>2018 Solano Coalition for Better Health drives the formation of the Solano Opioid Safety Coalition -- Med Mark Treatment Centers provides funding</a:t>
            </a:r>
          </a:p>
          <a:p>
            <a:pPr marL="365760" lvl="1" indent="0">
              <a:buNone/>
            </a:pPr>
            <a:endParaRPr lang="en-US" sz="1700" dirty="0" smtClean="0"/>
          </a:p>
          <a:p>
            <a:pPr lvl="1"/>
            <a:r>
              <a:rPr lang="en-US" sz="1700" dirty="0"/>
              <a:t>March </a:t>
            </a:r>
            <a:r>
              <a:rPr lang="en-US" sz="1700" dirty="0" smtClean="0"/>
              <a:t> </a:t>
            </a:r>
            <a:r>
              <a:rPr lang="en-US" sz="1700" dirty="0"/>
              <a:t>2018, Collaborative Court convenes  a community-wide meeting </a:t>
            </a:r>
            <a:r>
              <a:rPr lang="en-US" sz="1700" dirty="0" smtClean="0"/>
              <a:t> </a:t>
            </a:r>
            <a:r>
              <a:rPr lang="en-US" sz="1700" dirty="0"/>
              <a:t>to address opioid addiction issues in our </a:t>
            </a:r>
            <a:r>
              <a:rPr lang="en-US" sz="1700" dirty="0" smtClean="0"/>
              <a:t>community</a:t>
            </a:r>
          </a:p>
          <a:p>
            <a:pPr marL="365760" lvl="1" indent="0">
              <a:buNone/>
            </a:pPr>
            <a:endParaRPr lang="en-US" sz="1700" dirty="0" smtClean="0"/>
          </a:p>
          <a:p>
            <a:pPr lvl="1"/>
            <a:r>
              <a:rPr lang="en-US" sz="1800" dirty="0" smtClean="0"/>
              <a:t>September </a:t>
            </a:r>
            <a:r>
              <a:rPr lang="en-US" sz="1800" dirty="0"/>
              <a:t>13, </a:t>
            </a:r>
            <a:r>
              <a:rPr lang="en-US" sz="1800" dirty="0" smtClean="0"/>
              <a:t>2018 -- </a:t>
            </a:r>
            <a:r>
              <a:rPr lang="en-US" sz="1800" dirty="0"/>
              <a:t>The Solano Opioid Safety Coalition was officially </a:t>
            </a:r>
            <a:r>
              <a:rPr lang="en-US" sz="1800" dirty="0" smtClean="0"/>
              <a:t>launched</a:t>
            </a:r>
          </a:p>
          <a:p>
            <a:pPr marL="365760" lvl="1" indent="0">
              <a:buNone/>
            </a:pPr>
            <a:endParaRPr lang="en-US" sz="1800" dirty="0" smtClean="0"/>
          </a:p>
          <a:p>
            <a:pPr lvl="1"/>
            <a:r>
              <a:rPr lang="en-US" sz="1800" dirty="0" smtClean="0"/>
              <a:t>July 2019  – Drug Safe Solano</a:t>
            </a:r>
          </a:p>
          <a:p>
            <a:pPr marL="365760" lvl="1" indent="0">
              <a:buNone/>
            </a:pPr>
            <a:endParaRPr lang="en-US" sz="1800" dirty="0"/>
          </a:p>
          <a:p>
            <a:pPr lvl="1"/>
            <a:endParaRPr lang="en-US" sz="1700" dirty="0" smtClean="0"/>
          </a:p>
          <a:p>
            <a:pPr lvl="1"/>
            <a:endParaRPr lang="en-US" sz="1700" dirty="0" smtClean="0"/>
          </a:p>
        </p:txBody>
      </p:sp>
      <p:sp>
        <p:nvSpPr>
          <p:cNvPr id="2" name="Slide Number Placeholder 1"/>
          <p:cNvSpPr>
            <a:spLocks noGrp="1"/>
          </p:cNvSpPr>
          <p:nvPr>
            <p:ph type="sldNum" sz="quarter" idx="12"/>
          </p:nvPr>
        </p:nvSpPr>
        <p:spPr/>
        <p:txBody>
          <a:bodyPr/>
          <a:lstStyle/>
          <a:p>
            <a:fld id="{BF98FC31-EE55-4166-AAF0-D052072A5054}" type="slidenum">
              <a:rPr lang="en-US" smtClean="0"/>
              <a:t>3</a:t>
            </a:fld>
            <a:endParaRPr lang="en-US" dirty="0"/>
          </a:p>
        </p:txBody>
      </p:sp>
    </p:spTree>
    <p:extLst>
      <p:ext uri="{BB962C8B-B14F-4D97-AF65-F5344CB8AC3E}">
        <p14:creationId xmlns:p14="http://schemas.microsoft.com/office/powerpoint/2010/main" val="501256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Safe Solano</a:t>
            </a:r>
            <a:endParaRPr lang="en-US" dirty="0"/>
          </a:p>
        </p:txBody>
      </p:sp>
      <p:sp>
        <p:nvSpPr>
          <p:cNvPr id="3" name="Content Placeholder 2"/>
          <p:cNvSpPr>
            <a:spLocks noGrp="1"/>
          </p:cNvSpPr>
          <p:nvPr>
            <p:ph idx="1"/>
          </p:nvPr>
        </p:nvSpPr>
        <p:spPr/>
        <p:txBody>
          <a:bodyPr>
            <a:normAutofit/>
          </a:bodyPr>
          <a:lstStyle/>
          <a:p>
            <a:endParaRPr lang="en-US" sz="1500" dirty="0" smtClean="0"/>
          </a:p>
          <a:p>
            <a:r>
              <a:rPr lang="en-US" sz="1700" dirty="0" smtClean="0"/>
              <a:t>Community collaborative  with a broad representation of a cross-section </a:t>
            </a:r>
            <a:r>
              <a:rPr lang="en-US" sz="1700" dirty="0"/>
              <a:t>of the community, civic government and agencies, hospitals and medical </a:t>
            </a:r>
            <a:r>
              <a:rPr lang="en-US" sz="1700" dirty="0" smtClean="0"/>
              <a:t>providers</a:t>
            </a:r>
          </a:p>
          <a:p>
            <a:endParaRPr lang="en-US" sz="1700" dirty="0"/>
          </a:p>
          <a:p>
            <a:r>
              <a:rPr lang="en-US" sz="1700" dirty="0" smtClean="0"/>
              <a:t>Consensus driven activities aimed at improving opiate safety with regard to opiate use in Solano County</a:t>
            </a:r>
          </a:p>
          <a:p>
            <a:endParaRPr lang="en-US" sz="1700" dirty="0" smtClean="0"/>
          </a:p>
          <a:p>
            <a:pPr marL="365760" lvl="1" indent="0">
              <a:buNone/>
            </a:pPr>
            <a:endParaRPr lang="en-US" sz="1700" dirty="0"/>
          </a:p>
          <a:p>
            <a:pPr marL="365760" lvl="1" indent="0">
              <a:buNone/>
            </a:pPr>
            <a:endParaRPr lang="en-US" sz="1700" dirty="0"/>
          </a:p>
          <a:p>
            <a:endParaRPr lang="en-US" sz="1700" dirty="0" smtClean="0"/>
          </a:p>
          <a:p>
            <a:endParaRPr lang="en-US" sz="1700" dirty="0" smtClean="0"/>
          </a:p>
          <a:p>
            <a:endParaRPr lang="en-US" sz="1700" dirty="0" smtClean="0"/>
          </a:p>
          <a:p>
            <a:pPr marL="68580" indent="0">
              <a:buNone/>
            </a:pPr>
            <a:endParaRPr lang="en-US" sz="1700" dirty="0"/>
          </a:p>
          <a:p>
            <a:pPr marL="68580" indent="0">
              <a:buNone/>
            </a:pPr>
            <a:endParaRPr lang="en-US" sz="1700" dirty="0"/>
          </a:p>
        </p:txBody>
      </p:sp>
      <p:sp>
        <p:nvSpPr>
          <p:cNvPr id="4" name="Slide Number Placeholder 3"/>
          <p:cNvSpPr>
            <a:spLocks noGrp="1"/>
          </p:cNvSpPr>
          <p:nvPr>
            <p:ph type="sldNum" sz="quarter" idx="12"/>
          </p:nvPr>
        </p:nvSpPr>
        <p:spPr/>
        <p:txBody>
          <a:bodyPr/>
          <a:lstStyle/>
          <a:p>
            <a:fld id="{BF98FC31-EE55-4166-AAF0-D052072A5054}" type="slidenum">
              <a:rPr lang="en-US" smtClean="0"/>
              <a:t>4</a:t>
            </a:fld>
            <a:endParaRPr lang="en-US" dirty="0"/>
          </a:p>
        </p:txBody>
      </p:sp>
    </p:spTree>
    <p:extLst>
      <p:ext uri="{BB962C8B-B14F-4D97-AF65-F5344CB8AC3E}">
        <p14:creationId xmlns:p14="http://schemas.microsoft.com/office/powerpoint/2010/main" val="1027858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change through Action</a:t>
            </a:r>
            <a:endParaRPr lang="en-US" dirty="0"/>
          </a:p>
        </p:txBody>
      </p:sp>
      <p:sp>
        <p:nvSpPr>
          <p:cNvPr id="3" name="Content Placeholder 2"/>
          <p:cNvSpPr>
            <a:spLocks noGrp="1"/>
          </p:cNvSpPr>
          <p:nvPr>
            <p:ph idx="1"/>
          </p:nvPr>
        </p:nvSpPr>
        <p:spPr/>
        <p:txBody>
          <a:bodyPr>
            <a:normAutofit fontScale="85000" lnSpcReduction="20000"/>
          </a:bodyPr>
          <a:lstStyle/>
          <a:p>
            <a:pPr marL="525780" indent="-457200">
              <a:buFont typeface="+mj-lt"/>
              <a:buAutoNum type="arabicPeriod"/>
            </a:pPr>
            <a:r>
              <a:rPr lang="en-US" dirty="0" smtClean="0"/>
              <a:t>Safer Prescribing Practices</a:t>
            </a:r>
          </a:p>
          <a:p>
            <a:pPr marL="525780" indent="-457200">
              <a:buFont typeface="+mj-lt"/>
              <a:buAutoNum type="arabicPeriod"/>
            </a:pPr>
            <a:endParaRPr lang="en-US" dirty="0"/>
          </a:p>
          <a:p>
            <a:pPr marL="525780" indent="-457200">
              <a:buFont typeface="+mj-lt"/>
              <a:buAutoNum type="arabicPeriod"/>
            </a:pPr>
            <a:r>
              <a:rPr lang="en-US" dirty="0" smtClean="0"/>
              <a:t>Increase Access to Naloxone</a:t>
            </a:r>
          </a:p>
          <a:p>
            <a:pPr marL="525780" indent="-457200">
              <a:buFont typeface="+mj-lt"/>
              <a:buAutoNum type="arabicPeriod"/>
            </a:pPr>
            <a:endParaRPr lang="en-US" dirty="0"/>
          </a:p>
          <a:p>
            <a:pPr marL="525780" indent="-457200">
              <a:buFont typeface="+mj-lt"/>
              <a:buAutoNum type="arabicPeriod"/>
            </a:pPr>
            <a:r>
              <a:rPr lang="en-US" dirty="0" smtClean="0"/>
              <a:t>Increase Access to Medication Assisted Treatment (MAT)</a:t>
            </a:r>
          </a:p>
          <a:p>
            <a:pPr marL="525780" indent="-457200">
              <a:buFont typeface="+mj-lt"/>
              <a:buAutoNum type="arabicPeriod"/>
            </a:pPr>
            <a:endParaRPr lang="en-US" sz="2400" dirty="0"/>
          </a:p>
          <a:p>
            <a:pPr marL="525780" indent="-457200">
              <a:buFont typeface="+mj-lt"/>
              <a:buAutoNum type="arabicPeriod"/>
            </a:pPr>
            <a:r>
              <a:rPr lang="en-US" sz="2400" dirty="0" smtClean="0"/>
              <a:t>Increase awareness of risks associated with opiates throughout Solano communities: health care, residents, businesses and non profits</a:t>
            </a:r>
          </a:p>
          <a:p>
            <a:pPr marL="68580" indent="0">
              <a:buNone/>
            </a:pPr>
            <a:endParaRPr lang="en-US" dirty="0"/>
          </a:p>
          <a:p>
            <a:pPr marL="525780" indent="-457200">
              <a:buFont typeface="+mj-lt"/>
              <a:buAutoNum type="arabicPeriod"/>
            </a:pPr>
            <a:r>
              <a:rPr lang="en-US" dirty="0" smtClean="0"/>
              <a:t>Building sustainability</a:t>
            </a:r>
          </a:p>
        </p:txBody>
      </p:sp>
      <p:sp>
        <p:nvSpPr>
          <p:cNvPr id="4" name="Slide Number Placeholder 3"/>
          <p:cNvSpPr>
            <a:spLocks noGrp="1"/>
          </p:cNvSpPr>
          <p:nvPr>
            <p:ph type="sldNum" sz="quarter" idx="12"/>
          </p:nvPr>
        </p:nvSpPr>
        <p:spPr/>
        <p:txBody>
          <a:bodyPr/>
          <a:lstStyle/>
          <a:p>
            <a:fld id="{BF98FC31-EE55-4166-AAF0-D052072A5054}" type="slidenum">
              <a:rPr lang="en-US" smtClean="0"/>
              <a:t>5</a:t>
            </a:fld>
            <a:endParaRPr lang="en-US" dirty="0"/>
          </a:p>
        </p:txBody>
      </p:sp>
    </p:spTree>
    <p:extLst>
      <p:ext uri="{BB962C8B-B14F-4D97-AF65-F5344CB8AC3E}">
        <p14:creationId xmlns:p14="http://schemas.microsoft.com/office/powerpoint/2010/main" val="1325997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98FC31-EE55-4166-AAF0-D052072A5054}" type="slidenum">
              <a:rPr lang="en-US" smtClean="0"/>
              <a:t>6</a:t>
            </a:fld>
            <a:endParaRPr lang="en-US" dirty="0"/>
          </a:p>
        </p:txBody>
      </p:sp>
      <p:pic>
        <p:nvPicPr>
          <p:cNvPr id="3" name="Picture 2">
            <a:extLst>
              <a:ext uri="{FF2B5EF4-FFF2-40B4-BE49-F238E27FC236}">
                <a16:creationId xmlns:a16="http://schemas.microsoft.com/office/drawing/2014/main" xmlns="" id="{14211809-8D52-4DD1-981E-2E934326EB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685801"/>
            <a:ext cx="8001000" cy="5791200"/>
          </a:xfrm>
          <a:prstGeom prst="rect">
            <a:avLst/>
          </a:prstGeom>
        </p:spPr>
      </p:pic>
    </p:spTree>
    <p:extLst>
      <p:ext uri="{BB962C8B-B14F-4D97-AF65-F5344CB8AC3E}">
        <p14:creationId xmlns:p14="http://schemas.microsoft.com/office/powerpoint/2010/main" val="336163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98FC31-EE55-4166-AAF0-D052072A5054}" type="slidenum">
              <a:rPr lang="en-US" smtClean="0"/>
              <a:t>7</a:t>
            </a:fld>
            <a:endParaRPr lang="en-US" dirty="0"/>
          </a:p>
        </p:txBody>
      </p:sp>
      <p:pic>
        <p:nvPicPr>
          <p:cNvPr id="5" name="Picture 4"/>
          <p:cNvPicPr>
            <a:picLocks noChangeAspect="1"/>
          </p:cNvPicPr>
          <p:nvPr/>
        </p:nvPicPr>
        <p:blipFill>
          <a:blip r:embed="rId3"/>
          <a:stretch>
            <a:fillRect/>
          </a:stretch>
        </p:blipFill>
        <p:spPr>
          <a:xfrm>
            <a:off x="792822" y="838200"/>
            <a:ext cx="7712547" cy="5319219"/>
          </a:xfrm>
          <a:prstGeom prst="rect">
            <a:avLst/>
          </a:prstGeom>
        </p:spPr>
      </p:pic>
    </p:spTree>
    <p:extLst>
      <p:ext uri="{BB962C8B-B14F-4D97-AF65-F5344CB8AC3E}">
        <p14:creationId xmlns:p14="http://schemas.microsoft.com/office/powerpoint/2010/main" val="128503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98FC31-EE55-4166-AAF0-D052072A5054}" type="slidenum">
              <a:rPr lang="en-US" smtClean="0"/>
              <a:t>8</a:t>
            </a:fld>
            <a:endParaRPr lang="en-US" dirty="0"/>
          </a:p>
        </p:txBody>
      </p:sp>
      <p:pic>
        <p:nvPicPr>
          <p:cNvPr id="5" name="Picture 4"/>
          <p:cNvPicPr>
            <a:picLocks noChangeAspect="1"/>
          </p:cNvPicPr>
          <p:nvPr/>
        </p:nvPicPr>
        <p:blipFill rotWithShape="1">
          <a:blip r:embed="rId3"/>
          <a:srcRect l="1010" t="1458"/>
          <a:stretch/>
        </p:blipFill>
        <p:spPr>
          <a:xfrm>
            <a:off x="838200" y="914400"/>
            <a:ext cx="7470902" cy="5147762"/>
          </a:xfrm>
          <a:prstGeom prst="rect">
            <a:avLst/>
          </a:prstGeom>
        </p:spPr>
      </p:pic>
    </p:spTree>
    <p:extLst>
      <p:ext uri="{BB962C8B-B14F-4D97-AF65-F5344CB8AC3E}">
        <p14:creationId xmlns:p14="http://schemas.microsoft.com/office/powerpoint/2010/main" val="304771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Celebrate Successes and we are not finished yet…</a:t>
            </a:r>
            <a:endParaRPr lang="en-US" sz="3200" dirty="0"/>
          </a:p>
        </p:txBody>
      </p:sp>
      <p:sp>
        <p:nvSpPr>
          <p:cNvPr id="3" name="Content Placeholder 2"/>
          <p:cNvSpPr>
            <a:spLocks noGrp="1"/>
          </p:cNvSpPr>
          <p:nvPr>
            <p:ph idx="1"/>
          </p:nvPr>
        </p:nvSpPr>
        <p:spPr/>
        <p:txBody>
          <a:bodyPr>
            <a:normAutofit lnSpcReduction="10000"/>
          </a:bodyPr>
          <a:lstStyle/>
          <a:p>
            <a:pPr marL="68580" indent="0">
              <a:buNone/>
            </a:pPr>
            <a:endParaRPr lang="en-US" sz="1700" dirty="0"/>
          </a:p>
          <a:p>
            <a:pPr>
              <a:buFont typeface="Courier New" panose="02070309020205020404" pitchFamily="49" charset="0"/>
              <a:buChar char="o"/>
            </a:pPr>
            <a:r>
              <a:rPr lang="en-US" sz="1700" dirty="0" smtClean="0"/>
              <a:t>Continue to raise community  and clinician awareness regarding pain management strategies that decrease the use of opiates</a:t>
            </a:r>
          </a:p>
          <a:p>
            <a:pPr>
              <a:buFont typeface="Courier New" panose="02070309020205020404" pitchFamily="49" charset="0"/>
              <a:buChar char="o"/>
            </a:pPr>
            <a:endParaRPr lang="en-US" sz="1700" dirty="0" smtClean="0"/>
          </a:p>
          <a:p>
            <a:r>
              <a:rPr lang="en-US" sz="1700" dirty="0"/>
              <a:t>I</a:t>
            </a:r>
            <a:r>
              <a:rPr lang="en-US" sz="1700" dirty="0" smtClean="0"/>
              <a:t>ncrease access naloxone and safer storage practices</a:t>
            </a:r>
          </a:p>
          <a:p>
            <a:endParaRPr lang="en-US" sz="1700" dirty="0"/>
          </a:p>
          <a:p>
            <a:r>
              <a:rPr lang="en-US" sz="1700" dirty="0"/>
              <a:t>Increase </a:t>
            </a:r>
            <a:r>
              <a:rPr lang="en-US" sz="1700" dirty="0" smtClean="0"/>
              <a:t>systems of care  and remove barriers to increase access for  </a:t>
            </a:r>
            <a:r>
              <a:rPr lang="en-US" sz="1700" dirty="0"/>
              <a:t>treatment on demand for Opiate Use </a:t>
            </a:r>
            <a:r>
              <a:rPr lang="en-US" sz="1700" dirty="0" smtClean="0"/>
              <a:t>Disorder</a:t>
            </a:r>
          </a:p>
          <a:p>
            <a:endParaRPr lang="en-US" sz="1700" dirty="0"/>
          </a:p>
          <a:p>
            <a:r>
              <a:rPr lang="en-US" sz="1700" dirty="0" smtClean="0"/>
              <a:t>Ongoing collaboration that builds systemic changes that persist beyond the current crisis</a:t>
            </a:r>
            <a:endParaRPr lang="en-US" sz="1700" dirty="0"/>
          </a:p>
          <a:p>
            <a:pPr>
              <a:buFont typeface="Courier New" panose="02070309020205020404" pitchFamily="49" charset="0"/>
              <a:buChar char="o"/>
            </a:pPr>
            <a:endParaRPr lang="en-US" sz="1700" dirty="0"/>
          </a:p>
        </p:txBody>
      </p:sp>
      <p:sp>
        <p:nvSpPr>
          <p:cNvPr id="4" name="Slide Number Placeholder 3"/>
          <p:cNvSpPr>
            <a:spLocks noGrp="1"/>
          </p:cNvSpPr>
          <p:nvPr>
            <p:ph type="sldNum" sz="quarter" idx="12"/>
          </p:nvPr>
        </p:nvSpPr>
        <p:spPr/>
        <p:txBody>
          <a:bodyPr/>
          <a:lstStyle/>
          <a:p>
            <a:fld id="{BF98FC31-EE55-4166-AAF0-D052072A5054}" type="slidenum">
              <a:rPr lang="en-US" smtClean="0"/>
              <a:t>9</a:t>
            </a:fld>
            <a:endParaRPr lang="en-US" dirty="0"/>
          </a:p>
        </p:txBody>
      </p:sp>
    </p:spTree>
    <p:extLst>
      <p:ext uri="{BB962C8B-B14F-4D97-AF65-F5344CB8AC3E}">
        <p14:creationId xmlns:p14="http://schemas.microsoft.com/office/powerpoint/2010/main" val="9162778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1909</TotalTime>
  <Words>809</Words>
  <Application>Microsoft Office PowerPoint</Application>
  <PresentationFormat>On-screen Show (4:3)</PresentationFormat>
  <Paragraphs>99</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Cambria</vt:lpstr>
      <vt:lpstr>Century Gothic</vt:lpstr>
      <vt:lpstr>Courier New</vt:lpstr>
      <vt:lpstr>Mangal</vt:lpstr>
      <vt:lpstr>Times New Roman</vt:lpstr>
      <vt:lpstr>Wingdings 2</vt:lpstr>
      <vt:lpstr>Austin</vt:lpstr>
      <vt:lpstr>Drug Safe Solano   A Brief History Colleen Townsend, MD Partnership HealthPlan of California  </vt:lpstr>
      <vt:lpstr>Solano Opiate Data 2014</vt:lpstr>
      <vt:lpstr>Background </vt:lpstr>
      <vt:lpstr>Drug Safe Solano</vt:lpstr>
      <vt:lpstr>Creating change through Action</vt:lpstr>
      <vt:lpstr>PowerPoint Presentation</vt:lpstr>
      <vt:lpstr>PowerPoint Presentation</vt:lpstr>
      <vt:lpstr>PowerPoint Presentation</vt:lpstr>
      <vt:lpstr>Celebrate Successes and we are not finished yet…</vt:lpstr>
    </vt:vector>
  </TitlesOfParts>
  <Company>Solano County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MCAH ACTION</dc:title>
  <dc:creator>Gee, Paula</dc:creator>
  <cp:lastModifiedBy>Jennifer Redman</cp:lastModifiedBy>
  <cp:revision>386</cp:revision>
  <cp:lastPrinted>2018-09-13T19:39:10Z</cp:lastPrinted>
  <dcterms:created xsi:type="dcterms:W3CDTF">2013-10-16T16:09:45Z</dcterms:created>
  <dcterms:modified xsi:type="dcterms:W3CDTF">2020-03-23T20:31:39Z</dcterms:modified>
</cp:coreProperties>
</file>