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74" r:id="rId2"/>
    <p:sldId id="291" r:id="rId3"/>
    <p:sldId id="319" r:id="rId4"/>
    <p:sldId id="294" r:id="rId5"/>
    <p:sldId id="329" r:id="rId6"/>
    <p:sldId id="282" r:id="rId7"/>
    <p:sldId id="326" r:id="rId8"/>
    <p:sldId id="295" r:id="rId9"/>
    <p:sldId id="287" r:id="rId10"/>
    <p:sldId id="296" r:id="rId11"/>
    <p:sldId id="299" r:id="rId12"/>
    <p:sldId id="323" r:id="rId13"/>
    <p:sldId id="280" r:id="rId14"/>
    <p:sldId id="314" r:id="rId15"/>
    <p:sldId id="320" r:id="rId16"/>
    <p:sldId id="279" r:id="rId17"/>
    <p:sldId id="316" r:id="rId18"/>
    <p:sldId id="277" r:id="rId19"/>
    <p:sldId id="312" r:id="rId20"/>
    <p:sldId id="301" r:id="rId21"/>
    <p:sldId id="283" r:id="rId22"/>
    <p:sldId id="304" r:id="rId23"/>
    <p:sldId id="303" r:id="rId24"/>
    <p:sldId id="322" r:id="rId25"/>
    <p:sldId id="321" r:id="rId26"/>
    <p:sldId id="300" r:id="rId27"/>
    <p:sldId id="328" r:id="rId28"/>
    <p:sldId id="327" r:id="rId29"/>
    <p:sldId id="315" r:id="rId30"/>
    <p:sldId id="325" r:id="rId31"/>
    <p:sldId id="276" r:id="rId32"/>
    <p:sldId id="29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171"/>
    <a:srgbClr val="112D4B"/>
    <a:srgbClr val="F29C26"/>
    <a:srgbClr val="E64D2D"/>
    <a:srgbClr val="ECF2FA"/>
    <a:srgbClr val="1B85D9"/>
    <a:srgbClr val="8AC450"/>
    <a:srgbClr val="3C9AD2"/>
    <a:srgbClr val="FF33B7"/>
    <a:srgbClr val="ED30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75"/>
    <p:restoredTop sz="76298"/>
  </p:normalViewPr>
  <p:slideViewPr>
    <p:cSldViewPr snapToGrid="0" snapToObjects="1">
      <p:cViewPr varScale="1">
        <p:scale>
          <a:sx n="60" d="100"/>
          <a:sy n="60" d="100"/>
        </p:scale>
        <p:origin x="1254" y="66"/>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localhost\Users\christinewu\Library\Mobile%20Documents\com~apple~CloudDocs\Desktop\CDPH\CWU%20PHEOP%20Docs\OpioidData_CDPH_Summary_11.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localhost\Users\christinewu\Library\Group%20Containers\UBF8T346G9.Office\User%20Content.localized\Templates.localized\OpioidData_Solano_Updated_CWU.xlt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localhost\Users\christinewu\Library\Group%20Containers\UBF8T346G9.Office\User%20Content.localized\Templates.localized\OpioidData_Solano_Updated_CWU.xlt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localhost\Users\christinewu\Desktop\OpioidData_Solano_Updated.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localhost\Users\christinewu\Library\Group%20Containers\UBF8T346G9.Office\User%20Content.localized\Templates.localized\OpioidData_Solano_Updated_CWU.xlt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localhost\Users\christinewu\Library\Mobile%20Documents\com~apple~CloudDocs\Desktop\CDPH\CWU%20PHEOP%20Docs\OpioidData_CDPH_Summary_11.2.18_CWU.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1"/>
              <a:t>Age-adjusted</a:t>
            </a:r>
            <a:r>
              <a:rPr lang="en-US" sz="1200" b="1" baseline="0"/>
              <a:t> Annualized Quarterly Death Rate of All Drug Overdose, All Opioid Overdose and Prescription Opioid Overdose, per 100,000 Population, by Year of Death, </a:t>
            </a:r>
          </a:p>
          <a:p>
            <a:pPr>
              <a:defRPr/>
            </a:pPr>
            <a:r>
              <a:rPr lang="en-US" sz="1200" b="1" baseline="0"/>
              <a:t>Solano County and California</a:t>
            </a:r>
            <a:endParaRPr lang="en-US" sz="1200"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4493126854078"/>
          <c:y val="0.235493204194546"/>
          <c:w val="0.81311717696379904"/>
          <c:h val="0.42858033590871603"/>
        </c:manualLayout>
      </c:layout>
      <c:lineChart>
        <c:grouping val="standard"/>
        <c:varyColors val="0"/>
        <c:ser>
          <c:idx val="2"/>
          <c:order val="0"/>
          <c:tx>
            <c:strRef>
              <c:f>'Rates_Yearly (2)'!$E$2:$E$3</c:f>
              <c:strCache>
                <c:ptCount val="2"/>
                <c:pt idx="0">
                  <c:v>All Opioid Overdose</c:v>
                </c:pt>
                <c:pt idx="1">
                  <c:v>Solano </c:v>
                </c:pt>
              </c:strCache>
            </c:strRef>
          </c:tx>
          <c:spPr>
            <a:ln w="28575" cap="rnd">
              <a:solidFill>
                <a:schemeClr val="accent6"/>
              </a:solidFill>
              <a:round/>
            </a:ln>
            <a:effectLst/>
          </c:spPr>
          <c:marker>
            <c:symbol val="none"/>
          </c:marker>
          <c:dLbls>
            <c:dLbl>
              <c:idx val="0"/>
              <c:layout>
                <c:manualLayout>
                  <c:x val="-4.2860469249266502E-2"/>
                  <c:y val="-1.4538898657085301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83CF-4A1D-99AA-38F43143AA10}"/>
                </c:ext>
                <c:ext xmlns:c15="http://schemas.microsoft.com/office/drawing/2012/chart" uri="{CE6537A1-D6FC-4f65-9D91-7224C49458BB}"/>
              </c:extLst>
            </c:dLbl>
            <c:dLbl>
              <c:idx val="1"/>
              <c:layout>
                <c:manualLayout>
                  <c:x val="-2.4435780165894701E-2"/>
                  <c:y val="-3.0720128430548201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83CF-4A1D-99AA-38F43143AA10}"/>
                </c:ext>
                <c:ext xmlns:c15="http://schemas.microsoft.com/office/drawing/2012/chart" uri="{CE6537A1-D6FC-4f65-9D91-7224C49458BB}"/>
              </c:extLst>
            </c:dLbl>
            <c:dLbl>
              <c:idx val="2"/>
              <c:layout>
                <c:manualLayout>
                  <c:x val="-2.2512092428670898E-2"/>
                  <c:y val="-2.3609478392665698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83CF-4A1D-99AA-38F43143AA10}"/>
                </c:ext>
                <c:ext xmlns:c15="http://schemas.microsoft.com/office/drawing/2012/chart" uri="{CE6537A1-D6FC-4f65-9D91-7224C49458BB}"/>
              </c:extLst>
            </c:dLbl>
            <c:dLbl>
              <c:idx val="3"/>
              <c:layout>
                <c:manualLayout>
                  <c:x val="-1.51488662603736E-2"/>
                  <c:y val="4.7182482471381203E-3"/>
                </c:manualLayout>
              </c:layout>
              <c:dLblPos val="r"/>
              <c:showLegendKey val="0"/>
              <c:showVal val="1"/>
              <c:showCatName val="0"/>
              <c:showSerName val="0"/>
              <c:showPercent val="0"/>
              <c:showBubbleSize val="0"/>
              <c:extLst>
                <c:ext xmlns:c15="http://schemas.microsoft.com/office/drawing/2012/chart" uri="{CE6537A1-D6FC-4f65-9D91-7224C49458BB}"/>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6"/>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'Rates_Yearly (2)'!$B$4:$B$11</c:f>
              <c:numCache>
                <c:formatCode>General</c:formatCode>
                <c:ptCount val="4"/>
                <c:pt idx="0">
                  <c:v>2014</c:v>
                </c:pt>
                <c:pt idx="1">
                  <c:v>2015</c:v>
                </c:pt>
                <c:pt idx="2">
                  <c:v>2016</c:v>
                </c:pt>
                <c:pt idx="3">
                  <c:v>2017</c:v>
                </c:pt>
              </c:numCache>
            </c:numRef>
          </c:cat>
          <c:val>
            <c:numRef>
              <c:f>'Rates_Yearly (2)'!$E$4:$E$11</c:f>
              <c:numCache>
                <c:formatCode>General</c:formatCode>
                <c:ptCount val="4"/>
                <c:pt idx="0">
                  <c:v>6.07</c:v>
                </c:pt>
                <c:pt idx="1">
                  <c:v>4.68</c:v>
                </c:pt>
                <c:pt idx="2">
                  <c:v>3.3</c:v>
                </c:pt>
                <c:pt idx="3">
                  <c:v>2.46</c:v>
                </c:pt>
              </c:numCache>
            </c:numRef>
          </c:val>
          <c:smooth val="0"/>
          <c:extLst xmlns:c16r2="http://schemas.microsoft.com/office/drawing/2015/06/chart">
            <c:ext xmlns:c16="http://schemas.microsoft.com/office/drawing/2014/chart" uri="{C3380CC4-5D6E-409C-BE32-E72D297353CC}">
              <c16:uniqueId val="{00000002-B238-4651-9A6B-EECCE38EBC77}"/>
            </c:ext>
          </c:extLst>
        </c:ser>
        <c:ser>
          <c:idx val="3"/>
          <c:order val="1"/>
          <c:tx>
            <c:strRef>
              <c:f>'Rates_Yearly (2)'!$F$2:$F$3</c:f>
              <c:strCache>
                <c:ptCount val="2"/>
                <c:pt idx="0">
                  <c:v>All Opioid Overdose</c:v>
                </c:pt>
                <c:pt idx="1">
                  <c:v>California</c:v>
                </c:pt>
              </c:strCache>
            </c:strRef>
          </c:tx>
          <c:spPr>
            <a:ln w="28575" cap="rnd">
              <a:solidFill>
                <a:schemeClr val="accent6"/>
              </a:solidFill>
              <a:prstDash val="sysDash"/>
              <a:round/>
            </a:ln>
            <a:effectLst/>
          </c:spPr>
          <c:marker>
            <c:symbol val="none"/>
          </c:marker>
          <c:cat>
            <c:numRef>
              <c:f>'Rates_Yearly (2)'!$B$4:$B$11</c:f>
              <c:numCache>
                <c:formatCode>General</c:formatCode>
                <c:ptCount val="4"/>
                <c:pt idx="0">
                  <c:v>2014</c:v>
                </c:pt>
                <c:pt idx="1">
                  <c:v>2015</c:v>
                </c:pt>
                <c:pt idx="2">
                  <c:v>2016</c:v>
                </c:pt>
                <c:pt idx="3">
                  <c:v>2017</c:v>
                </c:pt>
              </c:numCache>
            </c:numRef>
          </c:cat>
          <c:val>
            <c:numRef>
              <c:f>'Rates_Yearly (2)'!$F$4:$F$11</c:f>
              <c:numCache>
                <c:formatCode>General</c:formatCode>
                <c:ptCount val="4"/>
                <c:pt idx="0">
                  <c:v>4.93</c:v>
                </c:pt>
                <c:pt idx="1">
                  <c:v>4.7300000000000004</c:v>
                </c:pt>
                <c:pt idx="2">
                  <c:v>4.8499999999999996</c:v>
                </c:pt>
                <c:pt idx="3">
                  <c:v>5.23</c:v>
                </c:pt>
              </c:numCache>
            </c:numRef>
          </c:val>
          <c:smooth val="0"/>
          <c:extLst xmlns:c16r2="http://schemas.microsoft.com/office/drawing/2015/06/chart">
            <c:ext xmlns:c16="http://schemas.microsoft.com/office/drawing/2014/chart" uri="{C3380CC4-5D6E-409C-BE32-E72D297353CC}">
              <c16:uniqueId val="{00000003-B238-4651-9A6B-EECCE38EBC77}"/>
            </c:ext>
          </c:extLst>
        </c:ser>
        <c:ser>
          <c:idx val="4"/>
          <c:order val="2"/>
          <c:tx>
            <c:strRef>
              <c:f>'Rates_Yearly (2)'!$G$2:$G$3</c:f>
              <c:strCache>
                <c:ptCount val="2"/>
                <c:pt idx="0">
                  <c:v>Prescription Opioid Overdose</c:v>
                </c:pt>
                <c:pt idx="1">
                  <c:v>Solano </c:v>
                </c:pt>
              </c:strCache>
            </c:strRef>
          </c:tx>
          <c:spPr>
            <a:ln w="28575" cap="rnd">
              <a:solidFill>
                <a:schemeClr val="accent4"/>
              </a:solidFill>
              <a:round/>
            </a:ln>
            <a:effectLst/>
          </c:spPr>
          <c:marker>
            <c:symbol val="none"/>
          </c:marker>
          <c:dLbls>
            <c:dLbl>
              <c:idx val="0"/>
              <c:layout>
                <c:manualLayout>
                  <c:x val="-4.6545407065940798E-2"/>
                  <c:y val="-4.87857707107E-3"/>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83CF-4A1D-99AA-38F43143AA10}"/>
                </c:ext>
                <c:ext xmlns:c15="http://schemas.microsoft.com/office/drawing/2012/chart" uri="{CE6537A1-D6FC-4f65-9D91-7224C49458BB}"/>
              </c:extLst>
            </c:dLbl>
            <c:dLbl>
              <c:idx val="1"/>
              <c:layout>
                <c:manualLayout>
                  <c:x val="-2.6278249074231898E-2"/>
                  <c:y val="2.7483882475855599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83CF-4A1D-99AA-38F43143AA10}"/>
                </c:ext>
                <c:ext xmlns:c15="http://schemas.microsoft.com/office/drawing/2012/chart" uri="{CE6537A1-D6FC-4f65-9D91-7224C49458BB}"/>
              </c:extLst>
            </c:dLbl>
            <c:dLbl>
              <c:idx val="2"/>
              <c:layout>
                <c:manualLayout>
                  <c:x val="-2.2521043099646199E-2"/>
                  <c:y val="1.7456163050041301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83CF-4A1D-99AA-38F43143AA10}"/>
                </c:ext>
                <c:ext xmlns:c15="http://schemas.microsoft.com/office/drawing/2012/chart" uri="{CE6537A1-D6FC-4f65-9D91-7224C49458BB}"/>
              </c:extLst>
            </c:dLbl>
            <c:dLbl>
              <c:idx val="3"/>
              <c:layout>
                <c:manualLayout>
                  <c:x val="-1.3315422367004901E-2"/>
                  <c:y val="7.8013135681982201E-3"/>
                </c:manualLayout>
              </c:layout>
              <c:dLblPos val="r"/>
              <c:showLegendKey val="0"/>
              <c:showVal val="1"/>
              <c:showCatName val="0"/>
              <c:showSerName val="0"/>
              <c:showPercent val="0"/>
              <c:showBubbleSize val="0"/>
              <c:extLst>
                <c:ext xmlns:c15="http://schemas.microsoft.com/office/drawing/2012/chart" uri="{CE6537A1-D6FC-4f65-9D91-7224C49458BB}"/>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4">
                        <a:lumMod val="75000"/>
                      </a:schemeClr>
                    </a:solidFill>
                    <a:latin typeface="+mn-lt"/>
                    <a:ea typeface="+mn-ea"/>
                    <a:cs typeface="+mn-cs"/>
                  </a:defRPr>
                </a:pPr>
                <a:endParaRPr lang="en-US"/>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'Rates_Yearly (2)'!$B$4:$B$11</c:f>
              <c:numCache>
                <c:formatCode>General</c:formatCode>
                <c:ptCount val="4"/>
                <c:pt idx="0">
                  <c:v>2014</c:v>
                </c:pt>
                <c:pt idx="1">
                  <c:v>2015</c:v>
                </c:pt>
                <c:pt idx="2">
                  <c:v>2016</c:v>
                </c:pt>
                <c:pt idx="3">
                  <c:v>2017</c:v>
                </c:pt>
              </c:numCache>
            </c:numRef>
          </c:cat>
          <c:val>
            <c:numRef>
              <c:f>'Rates_Yearly (2)'!$G$4:$G$11</c:f>
              <c:numCache>
                <c:formatCode>General</c:formatCode>
                <c:ptCount val="4"/>
                <c:pt idx="0">
                  <c:v>3.98</c:v>
                </c:pt>
                <c:pt idx="1">
                  <c:v>2.94</c:v>
                </c:pt>
                <c:pt idx="2">
                  <c:v>2.93</c:v>
                </c:pt>
                <c:pt idx="3">
                  <c:v>1.69</c:v>
                </c:pt>
              </c:numCache>
            </c:numRef>
          </c:val>
          <c:smooth val="0"/>
          <c:extLst xmlns:c16r2="http://schemas.microsoft.com/office/drawing/2015/06/chart">
            <c:ext xmlns:c16="http://schemas.microsoft.com/office/drawing/2014/chart" uri="{C3380CC4-5D6E-409C-BE32-E72D297353CC}">
              <c16:uniqueId val="{00000004-B238-4651-9A6B-EECCE38EBC77}"/>
            </c:ext>
          </c:extLst>
        </c:ser>
        <c:ser>
          <c:idx val="5"/>
          <c:order val="3"/>
          <c:tx>
            <c:strRef>
              <c:f>'Rates_Yearly (2)'!$H$2:$H$3</c:f>
              <c:strCache>
                <c:ptCount val="2"/>
                <c:pt idx="0">
                  <c:v>Prescription Opioid Overdose</c:v>
                </c:pt>
                <c:pt idx="1">
                  <c:v>California</c:v>
                </c:pt>
              </c:strCache>
            </c:strRef>
          </c:tx>
          <c:spPr>
            <a:ln w="28575" cap="rnd">
              <a:solidFill>
                <a:schemeClr val="accent4"/>
              </a:solidFill>
              <a:prstDash val="sysDash"/>
              <a:round/>
            </a:ln>
            <a:effectLst/>
          </c:spPr>
          <c:marker>
            <c:symbol val="none"/>
          </c:marker>
          <c:cat>
            <c:numRef>
              <c:f>'Rates_Yearly (2)'!$B$4:$B$11</c:f>
              <c:numCache>
                <c:formatCode>General</c:formatCode>
                <c:ptCount val="4"/>
                <c:pt idx="0">
                  <c:v>2014</c:v>
                </c:pt>
                <c:pt idx="1">
                  <c:v>2015</c:v>
                </c:pt>
                <c:pt idx="2">
                  <c:v>2016</c:v>
                </c:pt>
                <c:pt idx="3">
                  <c:v>2017</c:v>
                </c:pt>
              </c:numCache>
            </c:numRef>
          </c:cat>
          <c:val>
            <c:numRef>
              <c:f>'Rates_Yearly (2)'!$H$4:$H$11</c:f>
              <c:numCache>
                <c:formatCode>General</c:formatCode>
                <c:ptCount val="4"/>
                <c:pt idx="0">
                  <c:v>3.52</c:v>
                </c:pt>
                <c:pt idx="1">
                  <c:v>3.3</c:v>
                </c:pt>
                <c:pt idx="2">
                  <c:v>3.43</c:v>
                </c:pt>
                <c:pt idx="3">
                  <c:v>3.7</c:v>
                </c:pt>
              </c:numCache>
            </c:numRef>
          </c:val>
          <c:smooth val="0"/>
          <c:extLst xmlns:c16r2="http://schemas.microsoft.com/office/drawing/2015/06/chart">
            <c:ext xmlns:c16="http://schemas.microsoft.com/office/drawing/2014/chart" uri="{C3380CC4-5D6E-409C-BE32-E72D297353CC}">
              <c16:uniqueId val="{00000005-B238-4651-9A6B-EECCE38EBC77}"/>
            </c:ext>
          </c:extLst>
        </c:ser>
        <c:ser>
          <c:idx val="6"/>
          <c:order val="4"/>
          <c:tx>
            <c:strRef>
              <c:f>'Rates_Yearly (2)'!$I$2:$I$3</c:f>
              <c:strCache>
                <c:ptCount val="2"/>
                <c:pt idx="0">
                  <c:v>Heroin Overdose</c:v>
                </c:pt>
                <c:pt idx="1">
                  <c:v>Solano </c:v>
                </c:pt>
              </c:strCache>
            </c:strRef>
          </c:tx>
          <c:spPr>
            <a:ln w="28575" cap="rnd">
              <a:solidFill>
                <a:srgbClr val="7030A0"/>
              </a:solidFill>
              <a:round/>
            </a:ln>
            <a:effectLst/>
          </c:spPr>
          <c:marker>
            <c:symbol val="none"/>
          </c:marker>
          <c:dLbls>
            <c:dLbl>
              <c:idx val="0"/>
              <c:layout>
                <c:manualLayout>
                  <c:x val="-5.0373943153133698E-2"/>
                  <c:y val="4.6714231143642204E-3"/>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layout>
                <c:manualLayout>
                  <c:x val="-3.2039504219447297E-2"/>
                  <c:y val="2.3450765837368898E-2"/>
                </c:manualLayout>
              </c:layout>
              <c:dLblPos val="r"/>
              <c:showLegendKey val="0"/>
              <c:showVal val="1"/>
              <c:showCatName val="0"/>
              <c:showSerName val="0"/>
              <c:showPercent val="0"/>
              <c:showBubbleSize val="0"/>
              <c:extLst>
                <c:ext xmlns:c15="http://schemas.microsoft.com/office/drawing/2012/chart" uri="{CE6537A1-D6FC-4f65-9D91-7224C49458BB}"/>
              </c:extLst>
            </c:dLbl>
            <c:dLbl>
              <c:idx val="2"/>
              <c:layout>
                <c:manualLayout>
                  <c:x val="-2.83726164327101E-2"/>
                  <c:y val="1.719098492970070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1.7371953072498399E-2"/>
                  <c:y val="1.0931204022032501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7030A0"/>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'Rates_Yearly (2)'!$B$4:$B$11</c:f>
              <c:numCache>
                <c:formatCode>General</c:formatCode>
                <c:ptCount val="4"/>
                <c:pt idx="0">
                  <c:v>2014</c:v>
                </c:pt>
                <c:pt idx="1">
                  <c:v>2015</c:v>
                </c:pt>
                <c:pt idx="2">
                  <c:v>2016</c:v>
                </c:pt>
                <c:pt idx="3">
                  <c:v>2017</c:v>
                </c:pt>
              </c:numCache>
            </c:numRef>
          </c:cat>
          <c:val>
            <c:numRef>
              <c:f>'Rates_Yearly (2)'!$I$4:$I$11</c:f>
              <c:numCache>
                <c:formatCode>General</c:formatCode>
                <c:ptCount val="4"/>
                <c:pt idx="0">
                  <c:v>2.06</c:v>
                </c:pt>
                <c:pt idx="1">
                  <c:v>0.99</c:v>
                </c:pt>
                <c:pt idx="2">
                  <c:v>0.66</c:v>
                </c:pt>
                <c:pt idx="3">
                  <c:v>0.77</c:v>
                </c:pt>
              </c:numCache>
            </c:numRef>
          </c:val>
          <c:smooth val="0"/>
        </c:ser>
        <c:ser>
          <c:idx val="7"/>
          <c:order val="5"/>
          <c:tx>
            <c:strRef>
              <c:f>'Rates_Yearly (2)'!$J$2:$J$3</c:f>
              <c:strCache>
                <c:ptCount val="2"/>
                <c:pt idx="0">
                  <c:v>Heroin Overdose</c:v>
                </c:pt>
                <c:pt idx="1">
                  <c:v>California</c:v>
                </c:pt>
              </c:strCache>
            </c:strRef>
          </c:tx>
          <c:spPr>
            <a:ln w="28575" cap="rnd">
              <a:solidFill>
                <a:srgbClr val="7030A0"/>
              </a:solidFill>
              <a:prstDash val="sysDash"/>
              <a:round/>
            </a:ln>
            <a:effectLst/>
          </c:spPr>
          <c:marker>
            <c:symbol val="none"/>
          </c:marker>
          <c:cat>
            <c:numRef>
              <c:f>'Rates_Yearly (2)'!$B$4:$B$11</c:f>
              <c:numCache>
                <c:formatCode>General</c:formatCode>
                <c:ptCount val="4"/>
                <c:pt idx="0">
                  <c:v>2014</c:v>
                </c:pt>
                <c:pt idx="1">
                  <c:v>2015</c:v>
                </c:pt>
                <c:pt idx="2">
                  <c:v>2016</c:v>
                </c:pt>
                <c:pt idx="3">
                  <c:v>2017</c:v>
                </c:pt>
              </c:numCache>
            </c:numRef>
          </c:cat>
          <c:val>
            <c:numRef>
              <c:f>'Rates_Yearly (2)'!$J$4:$J$11</c:f>
              <c:numCache>
                <c:formatCode>General</c:formatCode>
                <c:ptCount val="4"/>
                <c:pt idx="0">
                  <c:v>1.38</c:v>
                </c:pt>
                <c:pt idx="1">
                  <c:v>1.39</c:v>
                </c:pt>
                <c:pt idx="2">
                  <c:v>1.44</c:v>
                </c:pt>
                <c:pt idx="3">
                  <c:v>1.7</c:v>
                </c:pt>
              </c:numCache>
            </c:numRef>
          </c:val>
          <c:smooth val="0"/>
        </c:ser>
        <c:dLbls>
          <c:showLegendKey val="0"/>
          <c:showVal val="0"/>
          <c:showCatName val="0"/>
          <c:showSerName val="0"/>
          <c:showPercent val="0"/>
          <c:showBubbleSize val="0"/>
        </c:dLbls>
        <c:smooth val="0"/>
        <c:axId val="231217632"/>
        <c:axId val="231218024"/>
      </c:lineChart>
      <c:catAx>
        <c:axId val="23121763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1"/>
                  <a:t>Year of Death</a:t>
                </a:r>
              </a:p>
            </c:rich>
          </c:tx>
          <c:layout>
            <c:manualLayout>
              <c:xMode val="edge"/>
              <c:yMode val="edge"/>
              <c:x val="0.48589154556446101"/>
              <c:y val="0.7534370879696380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31218024"/>
        <c:crosses val="autoZero"/>
        <c:auto val="1"/>
        <c:lblAlgn val="ctr"/>
        <c:lblOffset val="100"/>
        <c:noMultiLvlLbl val="0"/>
      </c:catAx>
      <c:valAx>
        <c:axId val="231218024"/>
        <c:scaling>
          <c:orientation val="minMax"/>
        </c:scaling>
        <c:delete val="0"/>
        <c:axPos val="l"/>
        <c:majorGridlines>
          <c:spPr>
            <a:ln w="9525" cap="flat" cmpd="sng" algn="ctr">
              <a:solidFill>
                <a:schemeClr val="bg1">
                  <a:lumMod val="95000"/>
                </a:schemeClr>
              </a:solidFill>
              <a:prstDash val="sysDash"/>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sz="1000" b="1" dirty="0"/>
                  <a:t>Death </a:t>
                </a:r>
                <a:r>
                  <a:rPr lang="en-US" sz="1000" b="1" dirty="0" smtClean="0"/>
                  <a:t>Rate, per 100,000 population </a:t>
                </a:r>
                <a:endParaRPr lang="en-US" sz="1000" b="1" dirty="0"/>
              </a:p>
            </c:rich>
          </c:tx>
          <c:layout>
            <c:manualLayout>
              <c:xMode val="edge"/>
              <c:yMode val="edge"/>
              <c:x val="3.9922923735527201E-2"/>
              <c:y val="0.205913274925141"/>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31217632"/>
        <c:crosses val="autoZero"/>
        <c:crossBetween val="between"/>
      </c:valAx>
      <c:spPr>
        <a:noFill/>
        <a:ln>
          <a:noFill/>
        </a:ln>
        <a:effectLst/>
      </c:spPr>
    </c:plotArea>
    <c:legend>
      <c:legendPos val="b"/>
      <c:layout>
        <c:manualLayout>
          <c:xMode val="edge"/>
          <c:yMode val="edge"/>
          <c:x val="0.14613002878307299"/>
          <c:y val="0.82254778011903396"/>
          <c:w val="0.73203983177608101"/>
          <c:h val="0.12111419171195099"/>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28575">
      <a:solidFill>
        <a:schemeClr val="bg2">
          <a:lumMod val="90000"/>
        </a:schemeClr>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1"/>
              <a:t>Age-adjusted</a:t>
            </a:r>
            <a:r>
              <a:rPr lang="en-US" sz="1200" b="1" baseline="0"/>
              <a:t> Prescription Rate for All Opioids, &gt;90MED Prescriptions, &amp; Buprenorphine </a:t>
            </a:r>
          </a:p>
          <a:p>
            <a:pPr>
              <a:defRPr/>
            </a:pPr>
            <a:r>
              <a:rPr lang="en-US" sz="1200" b="1" baseline="0"/>
              <a:t>Per 1,000 population, Solano County and California</a:t>
            </a:r>
            <a:endParaRPr lang="en-US" sz="1200" b="1"/>
          </a:p>
        </c:rich>
      </c:tx>
      <c:layout>
        <c:manualLayout>
          <c:xMode val="edge"/>
          <c:yMode val="edge"/>
          <c:x val="0.109653715001162"/>
          <c:y val="4.1837779263336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185422134733199"/>
          <c:y val="0.201422579911368"/>
          <c:w val="0.71708597521752604"/>
          <c:h val="0.44091565012067102"/>
        </c:manualLayout>
      </c:layout>
      <c:lineChart>
        <c:grouping val="standard"/>
        <c:varyColors val="0"/>
        <c:ser>
          <c:idx val="2"/>
          <c:order val="0"/>
          <c:tx>
            <c:strRef>
              <c:f>'Rates_Yearly (updated 2017)'!$AH$2:$AH$3</c:f>
              <c:strCache>
                <c:ptCount val="2"/>
                <c:pt idx="0">
                  <c:v>Prescription Opioid</c:v>
                </c:pt>
                <c:pt idx="1">
                  <c:v>Solano </c:v>
                </c:pt>
              </c:strCache>
            </c:strRef>
          </c:tx>
          <c:spPr>
            <a:ln w="28575" cap="rnd">
              <a:solidFill>
                <a:srgbClr val="7030A0"/>
              </a:solidFill>
              <a:round/>
            </a:ln>
            <a:effectLst/>
          </c:spPr>
          <c:marker>
            <c:symbol val="none"/>
          </c:marker>
          <c:cat>
            <c:numRef>
              <c:f>'Rates_Yearly (updated 2017)'!$AG$4:$AG$11</c:f>
              <c:numCache>
                <c:formatCode>General</c:formatCode>
                <c:ptCount val="8"/>
                <c:pt idx="0">
                  <c:v>2010</c:v>
                </c:pt>
                <c:pt idx="1">
                  <c:v>2011</c:v>
                </c:pt>
                <c:pt idx="2">
                  <c:v>2012</c:v>
                </c:pt>
                <c:pt idx="3">
                  <c:v>2013</c:v>
                </c:pt>
                <c:pt idx="4">
                  <c:v>2014</c:v>
                </c:pt>
                <c:pt idx="5">
                  <c:v>2015</c:v>
                </c:pt>
                <c:pt idx="6">
                  <c:v>2016</c:v>
                </c:pt>
                <c:pt idx="7">
                  <c:v>2017</c:v>
                </c:pt>
              </c:numCache>
            </c:numRef>
          </c:cat>
          <c:val>
            <c:numRef>
              <c:f>'Rates_Yearly (updated 2017)'!$AH$4:$AH$11</c:f>
              <c:numCache>
                <c:formatCode>General</c:formatCode>
                <c:ptCount val="8"/>
                <c:pt idx="0">
                  <c:v>823.80999999999949</c:v>
                </c:pt>
                <c:pt idx="1">
                  <c:v>811.63</c:v>
                </c:pt>
                <c:pt idx="2">
                  <c:v>807.68</c:v>
                </c:pt>
                <c:pt idx="3">
                  <c:v>804.9299999999995</c:v>
                </c:pt>
                <c:pt idx="4">
                  <c:v>813.08</c:v>
                </c:pt>
                <c:pt idx="5">
                  <c:v>773.72</c:v>
                </c:pt>
                <c:pt idx="6">
                  <c:v>702.92</c:v>
                </c:pt>
                <c:pt idx="7">
                  <c:v>625.38</c:v>
                </c:pt>
              </c:numCache>
            </c:numRef>
          </c:val>
          <c:smooth val="0"/>
        </c:ser>
        <c:ser>
          <c:idx val="3"/>
          <c:order val="1"/>
          <c:tx>
            <c:strRef>
              <c:f>'Rates_Yearly (updated 2017)'!$AI$2:$AI$3</c:f>
              <c:strCache>
                <c:ptCount val="2"/>
                <c:pt idx="0">
                  <c:v>Prescription Opioid</c:v>
                </c:pt>
                <c:pt idx="1">
                  <c:v>California</c:v>
                </c:pt>
              </c:strCache>
            </c:strRef>
          </c:tx>
          <c:spPr>
            <a:ln w="28575" cap="rnd">
              <a:solidFill>
                <a:srgbClr val="7030A0"/>
              </a:solidFill>
              <a:prstDash val="sysDash"/>
              <a:round/>
            </a:ln>
            <a:effectLst/>
          </c:spPr>
          <c:marker>
            <c:symbol val="none"/>
          </c:marker>
          <c:cat>
            <c:numRef>
              <c:f>'Rates_Yearly (updated 2017)'!$AG$4:$AG$11</c:f>
              <c:numCache>
                <c:formatCode>General</c:formatCode>
                <c:ptCount val="8"/>
                <c:pt idx="0">
                  <c:v>2010</c:v>
                </c:pt>
                <c:pt idx="1">
                  <c:v>2011</c:v>
                </c:pt>
                <c:pt idx="2">
                  <c:v>2012</c:v>
                </c:pt>
                <c:pt idx="3">
                  <c:v>2013</c:v>
                </c:pt>
                <c:pt idx="4">
                  <c:v>2014</c:v>
                </c:pt>
                <c:pt idx="5">
                  <c:v>2015</c:v>
                </c:pt>
                <c:pt idx="6">
                  <c:v>2016</c:v>
                </c:pt>
                <c:pt idx="7">
                  <c:v>2017</c:v>
                </c:pt>
              </c:numCache>
            </c:numRef>
          </c:cat>
          <c:val>
            <c:numRef>
              <c:f>'Rates_Yearly (updated 2017)'!$AI$4:$AI$11</c:f>
              <c:numCache>
                <c:formatCode>General</c:formatCode>
                <c:ptCount val="8"/>
                <c:pt idx="0">
                  <c:v>606.77</c:v>
                </c:pt>
                <c:pt idx="1">
                  <c:v>588.55999999999949</c:v>
                </c:pt>
                <c:pt idx="2">
                  <c:v>596.70000000000005</c:v>
                </c:pt>
                <c:pt idx="3">
                  <c:v>573.98</c:v>
                </c:pt>
                <c:pt idx="4">
                  <c:v>582.57000000000005</c:v>
                </c:pt>
                <c:pt idx="5">
                  <c:v>587.04999999999995</c:v>
                </c:pt>
                <c:pt idx="6">
                  <c:v>562.33999999999958</c:v>
                </c:pt>
                <c:pt idx="7">
                  <c:v>508.65</c:v>
                </c:pt>
              </c:numCache>
            </c:numRef>
          </c:val>
          <c:smooth val="0"/>
        </c:ser>
        <c:ser>
          <c:idx val="0"/>
          <c:order val="8"/>
          <c:tx>
            <c:strRef>
              <c:f>'Rates_Yearly (updated 2017)'!$AH$2:$AH$3</c:f>
              <c:strCache>
                <c:ptCount val="2"/>
                <c:pt idx="0">
                  <c:v>Prescription Opioid</c:v>
                </c:pt>
                <c:pt idx="1">
                  <c:v>Solano </c:v>
                </c:pt>
              </c:strCache>
            </c:strRef>
          </c:tx>
          <c:spPr>
            <a:ln w="28575" cap="rnd">
              <a:solidFill>
                <a:srgbClr val="7030A0"/>
              </a:solidFill>
              <a:round/>
            </a:ln>
            <a:effectLst/>
          </c:spPr>
          <c:marker>
            <c:symbol val="none"/>
          </c:marker>
          <c:cat>
            <c:numRef>
              <c:f>'Rates_Yearly (updated 2017)'!$AG$4:$AG$11</c:f>
              <c:numCache>
                <c:formatCode>General</c:formatCode>
                <c:ptCount val="8"/>
                <c:pt idx="0">
                  <c:v>2010</c:v>
                </c:pt>
                <c:pt idx="1">
                  <c:v>2011</c:v>
                </c:pt>
                <c:pt idx="2">
                  <c:v>2012</c:v>
                </c:pt>
                <c:pt idx="3">
                  <c:v>2013</c:v>
                </c:pt>
                <c:pt idx="4">
                  <c:v>2014</c:v>
                </c:pt>
                <c:pt idx="5">
                  <c:v>2015</c:v>
                </c:pt>
                <c:pt idx="6">
                  <c:v>2016</c:v>
                </c:pt>
                <c:pt idx="7">
                  <c:v>2017</c:v>
                </c:pt>
              </c:numCache>
            </c:numRef>
          </c:cat>
          <c:val>
            <c:numRef>
              <c:f>'Rates_Yearly (updated 2017)'!$AH$4:$AH$11</c:f>
              <c:numCache>
                <c:formatCode>General</c:formatCode>
                <c:ptCount val="8"/>
                <c:pt idx="0">
                  <c:v>823.80999999999949</c:v>
                </c:pt>
                <c:pt idx="1">
                  <c:v>811.63</c:v>
                </c:pt>
                <c:pt idx="2">
                  <c:v>807.68</c:v>
                </c:pt>
                <c:pt idx="3">
                  <c:v>804.9299999999995</c:v>
                </c:pt>
                <c:pt idx="4">
                  <c:v>813.08</c:v>
                </c:pt>
                <c:pt idx="5">
                  <c:v>773.72</c:v>
                </c:pt>
                <c:pt idx="6">
                  <c:v>702.92</c:v>
                </c:pt>
                <c:pt idx="7">
                  <c:v>625.38</c:v>
                </c:pt>
              </c:numCache>
            </c:numRef>
          </c:val>
          <c:smooth val="0"/>
          <c:extLst xmlns:c16r2="http://schemas.microsoft.com/office/drawing/2015/06/chart">
            <c:ext xmlns:c16="http://schemas.microsoft.com/office/drawing/2014/chart" uri="{C3380CC4-5D6E-409C-BE32-E72D297353CC}">
              <c16:uniqueId val="{00000000-0C2E-419E-849B-6EC811977E9A}"/>
            </c:ext>
          </c:extLst>
        </c:ser>
        <c:ser>
          <c:idx val="1"/>
          <c:order val="9"/>
          <c:tx>
            <c:strRef>
              <c:f>'Rates_Yearly (updated 2017)'!$AI$2:$AI$3</c:f>
              <c:strCache>
                <c:ptCount val="2"/>
                <c:pt idx="0">
                  <c:v>Prescription Opioid</c:v>
                </c:pt>
                <c:pt idx="1">
                  <c:v>California</c:v>
                </c:pt>
              </c:strCache>
            </c:strRef>
          </c:tx>
          <c:spPr>
            <a:ln w="28575" cap="rnd">
              <a:solidFill>
                <a:srgbClr val="7030A0"/>
              </a:solidFill>
              <a:prstDash val="sysDash"/>
              <a:round/>
            </a:ln>
            <a:effectLst/>
          </c:spPr>
          <c:marker>
            <c:symbol val="none"/>
          </c:marker>
          <c:cat>
            <c:numRef>
              <c:f>'Rates_Yearly (updated 2017)'!$AG$4:$AG$11</c:f>
              <c:numCache>
                <c:formatCode>General</c:formatCode>
                <c:ptCount val="8"/>
                <c:pt idx="0">
                  <c:v>2010</c:v>
                </c:pt>
                <c:pt idx="1">
                  <c:v>2011</c:v>
                </c:pt>
                <c:pt idx="2">
                  <c:v>2012</c:v>
                </c:pt>
                <c:pt idx="3">
                  <c:v>2013</c:v>
                </c:pt>
                <c:pt idx="4">
                  <c:v>2014</c:v>
                </c:pt>
                <c:pt idx="5">
                  <c:v>2015</c:v>
                </c:pt>
                <c:pt idx="6">
                  <c:v>2016</c:v>
                </c:pt>
                <c:pt idx="7">
                  <c:v>2017</c:v>
                </c:pt>
              </c:numCache>
            </c:numRef>
          </c:cat>
          <c:val>
            <c:numRef>
              <c:f>'Rates_Yearly (updated 2017)'!$AI$4:$AI$11</c:f>
              <c:numCache>
                <c:formatCode>General</c:formatCode>
                <c:ptCount val="8"/>
                <c:pt idx="0">
                  <c:v>606.77</c:v>
                </c:pt>
                <c:pt idx="1">
                  <c:v>588.55999999999949</c:v>
                </c:pt>
                <c:pt idx="2">
                  <c:v>596.70000000000005</c:v>
                </c:pt>
                <c:pt idx="3">
                  <c:v>573.98</c:v>
                </c:pt>
                <c:pt idx="4">
                  <c:v>582.57000000000005</c:v>
                </c:pt>
                <c:pt idx="5">
                  <c:v>587.04999999999995</c:v>
                </c:pt>
                <c:pt idx="6">
                  <c:v>562.33999999999958</c:v>
                </c:pt>
                <c:pt idx="7">
                  <c:v>508.65</c:v>
                </c:pt>
              </c:numCache>
            </c:numRef>
          </c:val>
          <c:smooth val="0"/>
          <c:extLst xmlns:c16r2="http://schemas.microsoft.com/office/drawing/2015/06/chart">
            <c:ext xmlns:c16="http://schemas.microsoft.com/office/drawing/2014/chart" uri="{C3380CC4-5D6E-409C-BE32-E72D297353CC}">
              <c16:uniqueId val="{00000001-0C2E-419E-849B-6EC811977E9A}"/>
            </c:ext>
          </c:extLst>
        </c:ser>
        <c:dLbls>
          <c:showLegendKey val="0"/>
          <c:showVal val="0"/>
          <c:showCatName val="0"/>
          <c:showSerName val="0"/>
          <c:showPercent val="0"/>
          <c:showBubbleSize val="0"/>
        </c:dLbls>
        <c:marker val="1"/>
        <c:smooth val="0"/>
        <c:axId val="231220768"/>
        <c:axId val="231216848"/>
      </c:lineChart>
      <c:lineChart>
        <c:grouping val="standard"/>
        <c:varyColors val="0"/>
        <c:ser>
          <c:idx val="4"/>
          <c:order val="2"/>
          <c:tx>
            <c:strRef>
              <c:f>'Rates_Yearly (updated 2017)'!$AL$2:$AL$3</c:f>
              <c:strCache>
                <c:ptCount val="2"/>
                <c:pt idx="0">
                  <c:v>&gt;90 Morphine Equivalent Dose</c:v>
                </c:pt>
                <c:pt idx="1">
                  <c:v>Solano </c:v>
                </c:pt>
              </c:strCache>
            </c:strRef>
          </c:tx>
          <c:spPr>
            <a:ln w="28575" cap="rnd">
              <a:solidFill>
                <a:srgbClr val="008000"/>
              </a:solidFill>
              <a:round/>
            </a:ln>
            <a:effectLst/>
          </c:spPr>
          <c:marker>
            <c:symbol val="none"/>
          </c:marker>
          <c:cat>
            <c:numRef>
              <c:f>'Rates_Yearly (updated 2017)'!$AG$4:$AG$11</c:f>
              <c:numCache>
                <c:formatCode>General</c:formatCode>
                <c:ptCount val="8"/>
                <c:pt idx="0">
                  <c:v>2010</c:v>
                </c:pt>
                <c:pt idx="1">
                  <c:v>2011</c:v>
                </c:pt>
                <c:pt idx="2">
                  <c:v>2012</c:v>
                </c:pt>
                <c:pt idx="3">
                  <c:v>2013</c:v>
                </c:pt>
                <c:pt idx="4">
                  <c:v>2014</c:v>
                </c:pt>
                <c:pt idx="5">
                  <c:v>2015</c:v>
                </c:pt>
                <c:pt idx="6">
                  <c:v>2016</c:v>
                </c:pt>
                <c:pt idx="7">
                  <c:v>2017</c:v>
                </c:pt>
              </c:numCache>
            </c:numRef>
          </c:cat>
          <c:val>
            <c:numRef>
              <c:f>'Rates_Yearly (updated 2017)'!$AL$4:$AL$11</c:f>
              <c:numCache>
                <c:formatCode>General</c:formatCode>
                <c:ptCount val="8"/>
                <c:pt idx="0">
                  <c:v>49.63</c:v>
                </c:pt>
                <c:pt idx="1">
                  <c:v>43.54</c:v>
                </c:pt>
                <c:pt idx="2">
                  <c:v>44.34</c:v>
                </c:pt>
                <c:pt idx="3">
                  <c:v>43.78</c:v>
                </c:pt>
                <c:pt idx="4">
                  <c:v>40.33</c:v>
                </c:pt>
                <c:pt idx="5">
                  <c:v>36.5</c:v>
                </c:pt>
                <c:pt idx="6">
                  <c:v>29.27</c:v>
                </c:pt>
                <c:pt idx="7">
                  <c:v>23.71</c:v>
                </c:pt>
              </c:numCache>
            </c:numRef>
          </c:val>
          <c:smooth val="0"/>
        </c:ser>
        <c:ser>
          <c:idx val="5"/>
          <c:order val="3"/>
          <c:tx>
            <c:strRef>
              <c:f>'Rates_Yearly (updated 2017)'!$AM$2:$AM$3</c:f>
              <c:strCache>
                <c:ptCount val="2"/>
                <c:pt idx="0">
                  <c:v>&gt;90 Morphine Equivalent Dose</c:v>
                </c:pt>
                <c:pt idx="1">
                  <c:v>California</c:v>
                </c:pt>
              </c:strCache>
            </c:strRef>
          </c:tx>
          <c:spPr>
            <a:ln w="28575" cap="rnd">
              <a:solidFill>
                <a:srgbClr val="33CC33"/>
              </a:solidFill>
              <a:prstDash val="sysDash"/>
              <a:round/>
            </a:ln>
            <a:effectLst/>
          </c:spPr>
          <c:marker>
            <c:symbol val="none"/>
          </c:marker>
          <c:cat>
            <c:numRef>
              <c:f>'Rates_Yearly (updated 2017)'!$AG$4:$AG$11</c:f>
              <c:numCache>
                <c:formatCode>General</c:formatCode>
                <c:ptCount val="8"/>
                <c:pt idx="0">
                  <c:v>2010</c:v>
                </c:pt>
                <c:pt idx="1">
                  <c:v>2011</c:v>
                </c:pt>
                <c:pt idx="2">
                  <c:v>2012</c:v>
                </c:pt>
                <c:pt idx="3">
                  <c:v>2013</c:v>
                </c:pt>
                <c:pt idx="4">
                  <c:v>2014</c:v>
                </c:pt>
                <c:pt idx="5">
                  <c:v>2015</c:v>
                </c:pt>
                <c:pt idx="6">
                  <c:v>2016</c:v>
                </c:pt>
                <c:pt idx="7">
                  <c:v>2017</c:v>
                </c:pt>
              </c:numCache>
            </c:numRef>
          </c:cat>
          <c:val>
            <c:numRef>
              <c:f>'Rates_Yearly (updated 2017)'!$AM$4:$AM$11</c:f>
              <c:numCache>
                <c:formatCode>General</c:formatCode>
                <c:ptCount val="8"/>
                <c:pt idx="0">
                  <c:v>39.950000000000003</c:v>
                </c:pt>
                <c:pt idx="1">
                  <c:v>31.24</c:v>
                </c:pt>
                <c:pt idx="2">
                  <c:v>31.02</c:v>
                </c:pt>
                <c:pt idx="3">
                  <c:v>29.01</c:v>
                </c:pt>
                <c:pt idx="4">
                  <c:v>26.58</c:v>
                </c:pt>
                <c:pt idx="5">
                  <c:v>24.72</c:v>
                </c:pt>
                <c:pt idx="6">
                  <c:v>21.92</c:v>
                </c:pt>
                <c:pt idx="7">
                  <c:v>18.61</c:v>
                </c:pt>
              </c:numCache>
            </c:numRef>
          </c:val>
          <c:smooth val="0"/>
        </c:ser>
        <c:ser>
          <c:idx val="6"/>
          <c:order val="4"/>
          <c:tx>
            <c:strRef>
              <c:f>'Rates_Yearly (updated 2017)'!$AL$2:$AL$3</c:f>
              <c:strCache>
                <c:ptCount val="2"/>
                <c:pt idx="0">
                  <c:v>&gt;90 Morphine Equivalent Dose</c:v>
                </c:pt>
                <c:pt idx="1">
                  <c:v>Solano </c:v>
                </c:pt>
              </c:strCache>
            </c:strRef>
          </c:tx>
          <c:spPr>
            <a:ln w="28575" cap="rnd">
              <a:solidFill>
                <a:schemeClr val="accent6">
                  <a:lumMod val="75000"/>
                </a:schemeClr>
              </a:solidFill>
              <a:round/>
            </a:ln>
            <a:effectLst/>
          </c:spPr>
          <c:marker>
            <c:symbol val="none"/>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layout>
                <c:manualLayout>
                  <c:x val="-5.2560613322906298E-2"/>
                  <c:y val="-2.92908776172374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accent6">
                          <a:lumMod val="7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8.0529548547135302E-2"/>
                      <c:h val="0.110750354474204"/>
                    </c:manualLayout>
                  </c15:layout>
                </c:ext>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layout>
                <c:manualLayout>
                  <c:x val="-3.2399568167550803E-2"/>
                  <c:y val="-2.4012667318106602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accent6">
                          <a:lumMod val="7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7.2996362367994005E-2"/>
                      <c:h val="8.7919026203544998E-2"/>
                    </c:manualLayout>
                  </c15:layout>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6">
                        <a:lumMod val="7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'Rates_Yearly (updated 2017)'!$AG$4:$AG$11</c:f>
              <c:numCache>
                <c:formatCode>General</c:formatCode>
                <c:ptCount val="8"/>
                <c:pt idx="0">
                  <c:v>2010</c:v>
                </c:pt>
                <c:pt idx="1">
                  <c:v>2011</c:v>
                </c:pt>
                <c:pt idx="2">
                  <c:v>2012</c:v>
                </c:pt>
                <c:pt idx="3">
                  <c:v>2013</c:v>
                </c:pt>
                <c:pt idx="4">
                  <c:v>2014</c:v>
                </c:pt>
                <c:pt idx="5">
                  <c:v>2015</c:v>
                </c:pt>
                <c:pt idx="6">
                  <c:v>2016</c:v>
                </c:pt>
                <c:pt idx="7">
                  <c:v>2017</c:v>
                </c:pt>
              </c:numCache>
            </c:numRef>
          </c:cat>
          <c:val>
            <c:numRef>
              <c:f>'Rates_Yearly (updated 2017)'!$AL$4:$AL$11</c:f>
              <c:numCache>
                <c:formatCode>General</c:formatCode>
                <c:ptCount val="8"/>
                <c:pt idx="0">
                  <c:v>49.63</c:v>
                </c:pt>
                <c:pt idx="1">
                  <c:v>43.54</c:v>
                </c:pt>
                <c:pt idx="2">
                  <c:v>44.34</c:v>
                </c:pt>
                <c:pt idx="3">
                  <c:v>43.78</c:v>
                </c:pt>
                <c:pt idx="4">
                  <c:v>40.33</c:v>
                </c:pt>
                <c:pt idx="5">
                  <c:v>36.5</c:v>
                </c:pt>
                <c:pt idx="6">
                  <c:v>29.27</c:v>
                </c:pt>
                <c:pt idx="7">
                  <c:v>23.71</c:v>
                </c:pt>
              </c:numCache>
            </c:numRef>
          </c:val>
          <c:smooth val="0"/>
        </c:ser>
        <c:ser>
          <c:idx val="7"/>
          <c:order val="5"/>
          <c:tx>
            <c:strRef>
              <c:f>'Rates_Yearly (updated 2017)'!$AM$2:$AM$3</c:f>
              <c:strCache>
                <c:ptCount val="2"/>
                <c:pt idx="0">
                  <c:v>&gt;90 Morphine Equivalent Dose</c:v>
                </c:pt>
                <c:pt idx="1">
                  <c:v>California</c:v>
                </c:pt>
              </c:strCache>
            </c:strRef>
          </c:tx>
          <c:spPr>
            <a:ln w="28575" cap="rnd">
              <a:solidFill>
                <a:schemeClr val="accent6">
                  <a:lumMod val="75000"/>
                </a:schemeClr>
              </a:solidFill>
              <a:prstDash val="sysDash"/>
              <a:round/>
            </a:ln>
            <a:effectLst/>
          </c:spPr>
          <c:marker>
            <c:symbol val="none"/>
          </c:marker>
          <c:cat>
            <c:numRef>
              <c:f>'Rates_Yearly (updated 2017)'!$AG$4:$AG$11</c:f>
              <c:numCache>
                <c:formatCode>General</c:formatCode>
                <c:ptCount val="8"/>
                <c:pt idx="0">
                  <c:v>2010</c:v>
                </c:pt>
                <c:pt idx="1">
                  <c:v>2011</c:v>
                </c:pt>
                <c:pt idx="2">
                  <c:v>2012</c:v>
                </c:pt>
                <c:pt idx="3">
                  <c:v>2013</c:v>
                </c:pt>
                <c:pt idx="4">
                  <c:v>2014</c:v>
                </c:pt>
                <c:pt idx="5">
                  <c:v>2015</c:v>
                </c:pt>
                <c:pt idx="6">
                  <c:v>2016</c:v>
                </c:pt>
                <c:pt idx="7">
                  <c:v>2017</c:v>
                </c:pt>
              </c:numCache>
            </c:numRef>
          </c:cat>
          <c:val>
            <c:numRef>
              <c:f>'Rates_Yearly (updated 2017)'!$AM$4:$AM$11</c:f>
              <c:numCache>
                <c:formatCode>General</c:formatCode>
                <c:ptCount val="8"/>
                <c:pt idx="0">
                  <c:v>39.950000000000003</c:v>
                </c:pt>
                <c:pt idx="1">
                  <c:v>31.24</c:v>
                </c:pt>
                <c:pt idx="2">
                  <c:v>31.02</c:v>
                </c:pt>
                <c:pt idx="3">
                  <c:v>29.01</c:v>
                </c:pt>
                <c:pt idx="4">
                  <c:v>26.58</c:v>
                </c:pt>
                <c:pt idx="5">
                  <c:v>24.72</c:v>
                </c:pt>
                <c:pt idx="6">
                  <c:v>21.92</c:v>
                </c:pt>
                <c:pt idx="7">
                  <c:v>18.61</c:v>
                </c:pt>
              </c:numCache>
            </c:numRef>
          </c:val>
          <c:smooth val="0"/>
        </c:ser>
        <c:ser>
          <c:idx val="8"/>
          <c:order val="6"/>
          <c:tx>
            <c:strRef>
              <c:f>'Rates_Yearly (updated 2017)'!$AV$1:$AV$3</c:f>
              <c:strCache>
                <c:ptCount val="3"/>
                <c:pt idx="0">
                  <c:v>AGE-ADJUSTED BUPRENORPHINE RATES (PER 1,000 RESIDENTS)</c:v>
                </c:pt>
                <c:pt idx="1">
                  <c:v>Buprenorphine Prescriptions</c:v>
                </c:pt>
                <c:pt idx="2">
                  <c:v>Solano </c:v>
                </c:pt>
              </c:strCache>
            </c:strRef>
          </c:tx>
          <c:spPr>
            <a:ln w="28575" cap="rnd">
              <a:solidFill>
                <a:srgbClr val="00B0F0"/>
              </a:solidFill>
              <a:round/>
            </a:ln>
            <a:effectLst/>
          </c:spPr>
          <c:marker>
            <c:symbol val="none"/>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layout>
                <c:manualLayout>
                  <c:x val="-4.1416516803732401E-2"/>
                  <c:y val="-2.8615757695255602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rgbClr val="00B0F0"/>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6.4799136335101606E-2"/>
                      <c:h val="7.2575391613048504E-2"/>
                    </c:manualLayout>
                  </c15:layout>
                </c:ext>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layout>
                <c:manualLayout>
                  <c:x val="-3.56784585807077E-2"/>
                  <c:y val="4.5033809155148097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rgbClr val="00B0F0"/>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7.9554143194307897E-2"/>
                      <c:h val="7.8712845449247101E-2"/>
                    </c:manualLayout>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B0F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'Rates_Yearly (updated 2017)'!$AV$4:$AV$11</c:f>
              <c:numCache>
                <c:formatCode>General</c:formatCode>
                <c:ptCount val="8"/>
                <c:pt idx="0">
                  <c:v>7.24</c:v>
                </c:pt>
                <c:pt idx="1">
                  <c:v>6.87</c:v>
                </c:pt>
                <c:pt idx="2">
                  <c:v>7.28</c:v>
                </c:pt>
                <c:pt idx="3">
                  <c:v>10.99</c:v>
                </c:pt>
                <c:pt idx="4">
                  <c:v>14.56</c:v>
                </c:pt>
                <c:pt idx="5">
                  <c:v>14.29</c:v>
                </c:pt>
                <c:pt idx="6">
                  <c:v>15.82</c:v>
                </c:pt>
                <c:pt idx="7">
                  <c:v>17.75</c:v>
                </c:pt>
              </c:numCache>
            </c:numRef>
          </c:val>
          <c:smooth val="0"/>
        </c:ser>
        <c:ser>
          <c:idx val="9"/>
          <c:order val="7"/>
          <c:tx>
            <c:strRef>
              <c:f>'Rates_Yearly (updated 2017)'!$AW$1:$AW$3</c:f>
              <c:strCache>
                <c:ptCount val="3"/>
                <c:pt idx="0">
                  <c:v>AGE-ADJUSTED BUPRENORPHINE RATES (PER 1,000 RESIDENTS)</c:v>
                </c:pt>
                <c:pt idx="1">
                  <c:v>Buprenorphine Prescriptions</c:v>
                </c:pt>
                <c:pt idx="2">
                  <c:v>California</c:v>
                </c:pt>
              </c:strCache>
            </c:strRef>
          </c:tx>
          <c:spPr>
            <a:ln w="28575" cap="rnd">
              <a:solidFill>
                <a:srgbClr val="00B0F0"/>
              </a:solidFill>
              <a:prstDash val="sysDash"/>
              <a:round/>
            </a:ln>
            <a:effectLst/>
          </c:spPr>
          <c:marker>
            <c:symbol val="none"/>
          </c:marker>
          <c:val>
            <c:numRef>
              <c:f>'Rates_Yearly (updated 2017)'!$AW$4:$AW$11</c:f>
              <c:numCache>
                <c:formatCode>General</c:formatCode>
                <c:ptCount val="8"/>
                <c:pt idx="0">
                  <c:v>8.48</c:v>
                </c:pt>
                <c:pt idx="1">
                  <c:v>7.29</c:v>
                </c:pt>
                <c:pt idx="2">
                  <c:v>8.1300000000000008</c:v>
                </c:pt>
                <c:pt idx="3">
                  <c:v>11.17</c:v>
                </c:pt>
                <c:pt idx="4">
                  <c:v>12.23</c:v>
                </c:pt>
                <c:pt idx="5">
                  <c:v>12.29</c:v>
                </c:pt>
                <c:pt idx="6">
                  <c:v>13.19</c:v>
                </c:pt>
                <c:pt idx="7">
                  <c:v>14.25</c:v>
                </c:pt>
              </c:numCache>
            </c:numRef>
          </c:val>
          <c:smooth val="0"/>
        </c:ser>
        <c:dLbls>
          <c:showLegendKey val="0"/>
          <c:showVal val="0"/>
          <c:showCatName val="0"/>
          <c:showSerName val="0"/>
          <c:showPercent val="0"/>
          <c:showBubbleSize val="0"/>
        </c:dLbls>
        <c:marker val="1"/>
        <c:smooth val="0"/>
        <c:axId val="231217240"/>
        <c:axId val="231218416"/>
      </c:lineChart>
      <c:valAx>
        <c:axId val="231216848"/>
        <c:scaling>
          <c:orientation val="minMax"/>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smtClean="0">
                    <a:solidFill>
                      <a:srgbClr val="7030A0"/>
                    </a:solidFill>
                  </a:rPr>
                  <a:t>Opioid Prescription Rate </a:t>
                </a:r>
                <a:r>
                  <a:rPr lang="en-US" b="1" dirty="0">
                    <a:solidFill>
                      <a:srgbClr val="7030A0"/>
                    </a:solidFill>
                  </a:rPr>
                  <a:t>(per 1,000 population)</a:t>
                </a:r>
              </a:p>
            </c:rich>
          </c:tx>
          <c:layout>
            <c:manualLayout>
              <c:xMode val="edge"/>
              <c:yMode val="edge"/>
              <c:x val="0.92998148975998596"/>
              <c:y val="0.1355053154216329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1220768"/>
        <c:crosses val="max"/>
        <c:crossBetween val="between"/>
      </c:valAx>
      <c:catAx>
        <c:axId val="23122076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1216848"/>
        <c:crosses val="autoZero"/>
        <c:auto val="1"/>
        <c:lblAlgn val="ctr"/>
        <c:lblOffset val="100"/>
        <c:noMultiLvlLbl val="0"/>
      </c:catAx>
      <c:valAx>
        <c:axId val="23121841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smtClean="0">
                    <a:solidFill>
                      <a:srgbClr val="00B0F0"/>
                    </a:solidFill>
                  </a:rPr>
                  <a:t>Buprenorphine &amp; High Dose MED Prescription Rate</a:t>
                </a:r>
              </a:p>
              <a:p>
                <a:pPr>
                  <a:defRPr/>
                </a:pPr>
                <a:r>
                  <a:rPr lang="en-US" dirty="0" smtClean="0">
                    <a:solidFill>
                      <a:srgbClr val="00B0F0"/>
                    </a:solidFill>
                  </a:rPr>
                  <a:t> (</a:t>
                </a:r>
                <a:r>
                  <a:rPr lang="en-US" dirty="0">
                    <a:solidFill>
                      <a:srgbClr val="00B0F0"/>
                    </a:solidFill>
                  </a:rPr>
                  <a:t>per 1,000 population)</a:t>
                </a:r>
              </a:p>
            </c:rich>
          </c:tx>
          <c:layout>
            <c:manualLayout>
              <c:xMode val="edge"/>
              <c:yMode val="edge"/>
              <c:x val="4.2864779462992601E-2"/>
              <c:y val="0.14501836886774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1217240"/>
        <c:crosses val="autoZero"/>
        <c:crossBetween val="between"/>
      </c:valAx>
      <c:catAx>
        <c:axId val="231217240"/>
        <c:scaling>
          <c:orientation val="minMax"/>
        </c:scaling>
        <c:delete val="1"/>
        <c:axPos val="b"/>
        <c:numFmt formatCode="General" sourceLinked="1"/>
        <c:majorTickMark val="out"/>
        <c:minorTickMark val="none"/>
        <c:tickLblPos val="nextTo"/>
        <c:crossAx val="231218416"/>
        <c:crosses val="autoZero"/>
        <c:auto val="1"/>
        <c:lblAlgn val="ctr"/>
        <c:lblOffset val="100"/>
        <c:noMultiLvlLbl val="0"/>
      </c:cat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Entry>
      <c:legendEntry>
        <c:idx val="5"/>
        <c:delete val="1"/>
      </c:legendEntry>
      <c:legendEntry>
        <c:idx val="6"/>
        <c:delete val="1"/>
      </c:legendEntry>
      <c:legendEntry>
        <c:idx val="7"/>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Entry>
      <c:legendEntry>
        <c:idx val="8"/>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8.0560788369181902E-2"/>
          <c:y val="0.73231495093419796"/>
          <c:w val="0.875004566564896"/>
          <c:h val="0.2170817421863449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accent3"/>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1"/>
              <a:t>Age-adjusted</a:t>
            </a:r>
            <a:r>
              <a:rPr lang="en-US" sz="1200" b="1" baseline="0"/>
              <a:t> Hospitalization Rate of All Drug Overdose, All Opioid Overdose and Prescription Opioid Overdose per 100,000 Population, by Year, Solano County and California</a:t>
            </a:r>
            <a:endParaRPr lang="en-US" sz="1200"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4927276999751"/>
          <c:y val="0.19480462829470299"/>
          <c:w val="0.721536436321634"/>
          <c:h val="0.53186672088524101"/>
        </c:manualLayout>
      </c:layout>
      <c:lineChart>
        <c:grouping val="standard"/>
        <c:varyColors val="0"/>
        <c:ser>
          <c:idx val="2"/>
          <c:order val="2"/>
          <c:tx>
            <c:strRef>
              <c:f>'Rates_Yearly (updated 2017)'!$P$2:$P$3</c:f>
              <c:strCache>
                <c:ptCount val="2"/>
                <c:pt idx="0">
                  <c:v>All Opioid Overdose (No Heroin)</c:v>
                </c:pt>
                <c:pt idx="1">
                  <c:v>Solano </c:v>
                </c:pt>
              </c:strCache>
            </c:strRef>
          </c:tx>
          <c:spPr>
            <a:ln w="28575" cap="rnd">
              <a:solidFill>
                <a:srgbClr val="00B050"/>
              </a:solidFill>
              <a:round/>
            </a:ln>
            <a:effectLst/>
          </c:spPr>
          <c:marker>
            <c:symbol val="none"/>
          </c:marker>
          <c:dLbls>
            <c:dLbl>
              <c:idx val="1"/>
              <c:layout>
                <c:manualLayout>
                  <c:x val="-3.1345762514753302E-2"/>
                  <c:y val="-2.77962046344962E-2"/>
                </c:manualLayout>
              </c:layout>
              <c:dLblPos val="r"/>
              <c:showLegendKey val="0"/>
              <c:showVal val="1"/>
              <c:showCatName val="0"/>
              <c:showSerName val="0"/>
              <c:showPercent val="0"/>
              <c:showBubbleSize val="0"/>
              <c:extLst>
                <c:ext xmlns:c15="http://schemas.microsoft.com/office/drawing/2012/chart" uri="{CE6537A1-D6FC-4f65-9D91-7224C49458BB}"/>
              </c:extLst>
            </c:dLbl>
            <c:dLbl>
              <c:idx val="2"/>
              <c:layout>
                <c:manualLayout>
                  <c:x val="-2.81831209320678E-2"/>
                  <c:y val="-3.434224883936570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3.2927083306095999E-2"/>
                  <c:y val="2.12991269020253E-2"/>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2.77403511104919E-2"/>
                  <c:y val="3.111819320932950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5"/>
              <c:layout>
                <c:manualLayout>
                  <c:x val="-3.4508404097438897E-2"/>
                  <c:y val="-1.14310941223224E-2"/>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rgbClr val="00B050"/>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4.2134230228602902E-2"/>
                      <c:h val="4.5773342961688099E-2"/>
                    </c:manualLayout>
                  </c15:layout>
                </c:ext>
              </c:extLst>
            </c:dLbl>
            <c:dLbl>
              <c:idx val="6"/>
              <c:layout>
                <c:manualLayout>
                  <c:x val="-2.1415067945121099E-2"/>
                  <c:y val="-2.77962046344962E-2"/>
                </c:manualLayout>
              </c:layout>
              <c:dLblPos val="r"/>
              <c:showLegendKey val="0"/>
              <c:showVal val="1"/>
              <c:showCatName val="0"/>
              <c:showSerName val="0"/>
              <c:showPercent val="0"/>
              <c:showBubbleSize val="0"/>
              <c:extLst>
                <c:ext xmlns:c15="http://schemas.microsoft.com/office/drawing/2012/chart" uri="{CE6537A1-D6FC-4f65-9D91-7224C49458BB}"/>
              </c:extLst>
            </c:dLbl>
            <c:dLbl>
              <c:idx val="7"/>
              <c:layout>
                <c:manualLayout>
                  <c:x val="-2.4577709527806399E-2"/>
                  <c:y val="2.78451711068948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B05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'Rates_Yearly (updated 2017)'!$M$4:$M$11</c:f>
              <c:numCache>
                <c:formatCode>General</c:formatCode>
                <c:ptCount val="8"/>
                <c:pt idx="0">
                  <c:v>2010</c:v>
                </c:pt>
                <c:pt idx="1">
                  <c:v>2011</c:v>
                </c:pt>
                <c:pt idx="2">
                  <c:v>2012</c:v>
                </c:pt>
                <c:pt idx="3">
                  <c:v>2013</c:v>
                </c:pt>
                <c:pt idx="4">
                  <c:v>2014</c:v>
                </c:pt>
                <c:pt idx="5">
                  <c:v>2015</c:v>
                </c:pt>
                <c:pt idx="6">
                  <c:v>2016</c:v>
                </c:pt>
                <c:pt idx="7">
                  <c:v>2017</c:v>
                </c:pt>
              </c:numCache>
            </c:numRef>
          </c:cat>
          <c:val>
            <c:numRef>
              <c:f>'Rates_Yearly (updated 2017)'!$P$4:$P$11</c:f>
              <c:numCache>
                <c:formatCode>General</c:formatCode>
                <c:ptCount val="8"/>
                <c:pt idx="0">
                  <c:v>11.45</c:v>
                </c:pt>
                <c:pt idx="1">
                  <c:v>12.89</c:v>
                </c:pt>
                <c:pt idx="2">
                  <c:v>10.99</c:v>
                </c:pt>
                <c:pt idx="3">
                  <c:v>10.210000000000001</c:v>
                </c:pt>
                <c:pt idx="4">
                  <c:v>8.9499999999999993</c:v>
                </c:pt>
                <c:pt idx="5">
                  <c:v>11.84</c:v>
                </c:pt>
                <c:pt idx="6">
                  <c:v>5.72</c:v>
                </c:pt>
                <c:pt idx="7">
                  <c:v>6.6099999999999977</c:v>
                </c:pt>
              </c:numCache>
            </c:numRef>
          </c:val>
          <c:smooth val="0"/>
          <c:extLst xmlns:c16r2="http://schemas.microsoft.com/office/drawing/2015/06/chart">
            <c:ext xmlns:c16="http://schemas.microsoft.com/office/drawing/2014/chart" uri="{C3380CC4-5D6E-409C-BE32-E72D297353CC}">
              <c16:uniqueId val="{00000000-37D4-4D64-9267-870D30B09949}"/>
            </c:ext>
          </c:extLst>
        </c:ser>
        <c:ser>
          <c:idx val="3"/>
          <c:order val="3"/>
          <c:tx>
            <c:strRef>
              <c:f>'Rates_Yearly (updated 2017)'!$Q$2:$Q$3</c:f>
              <c:strCache>
                <c:ptCount val="2"/>
                <c:pt idx="0">
                  <c:v>All Opioid Overdose (No Heroin)</c:v>
                </c:pt>
                <c:pt idx="1">
                  <c:v>California</c:v>
                </c:pt>
              </c:strCache>
            </c:strRef>
          </c:tx>
          <c:spPr>
            <a:ln w="28575" cap="rnd">
              <a:solidFill>
                <a:srgbClr val="00B050"/>
              </a:solidFill>
              <a:prstDash val="sysDash"/>
              <a:round/>
            </a:ln>
            <a:effectLst/>
          </c:spPr>
          <c:marker>
            <c:symbol val="none"/>
          </c:marker>
          <c:cat>
            <c:numRef>
              <c:f>'Rates_Yearly (updated 2017)'!$M$4:$M$11</c:f>
              <c:numCache>
                <c:formatCode>General</c:formatCode>
                <c:ptCount val="8"/>
                <c:pt idx="0">
                  <c:v>2010</c:v>
                </c:pt>
                <c:pt idx="1">
                  <c:v>2011</c:v>
                </c:pt>
                <c:pt idx="2">
                  <c:v>2012</c:v>
                </c:pt>
                <c:pt idx="3">
                  <c:v>2013</c:v>
                </c:pt>
                <c:pt idx="4">
                  <c:v>2014</c:v>
                </c:pt>
                <c:pt idx="5">
                  <c:v>2015</c:v>
                </c:pt>
                <c:pt idx="6">
                  <c:v>2016</c:v>
                </c:pt>
                <c:pt idx="7">
                  <c:v>2017</c:v>
                </c:pt>
              </c:numCache>
            </c:numRef>
          </c:cat>
          <c:val>
            <c:numRef>
              <c:f>'Rates_Yearly (updated 2017)'!$Q$4:$Q$11</c:f>
              <c:numCache>
                <c:formatCode>General</c:formatCode>
                <c:ptCount val="8"/>
                <c:pt idx="0">
                  <c:v>11.77</c:v>
                </c:pt>
                <c:pt idx="1">
                  <c:v>11.79</c:v>
                </c:pt>
                <c:pt idx="2">
                  <c:v>11.22</c:v>
                </c:pt>
                <c:pt idx="3">
                  <c:v>10.62</c:v>
                </c:pt>
                <c:pt idx="4">
                  <c:v>10.71</c:v>
                </c:pt>
                <c:pt idx="5">
                  <c:v>9.58</c:v>
                </c:pt>
                <c:pt idx="6">
                  <c:v>8.51</c:v>
                </c:pt>
                <c:pt idx="7">
                  <c:v>7.57</c:v>
                </c:pt>
              </c:numCache>
            </c:numRef>
          </c:val>
          <c:smooth val="0"/>
          <c:extLst xmlns:c16r2="http://schemas.microsoft.com/office/drawing/2015/06/chart">
            <c:ext xmlns:c16="http://schemas.microsoft.com/office/drawing/2014/chart" uri="{C3380CC4-5D6E-409C-BE32-E72D297353CC}">
              <c16:uniqueId val="{00000001-37D4-4D64-9267-870D30B09949}"/>
            </c:ext>
          </c:extLst>
        </c:ser>
        <c:ser>
          <c:idx val="4"/>
          <c:order val="4"/>
          <c:tx>
            <c:strRef>
              <c:f>'Rates_Yearly (updated 2017)'!$R$2:$R$3</c:f>
              <c:strCache>
                <c:ptCount val="2"/>
                <c:pt idx="0">
                  <c:v>Heroin Overdose</c:v>
                </c:pt>
                <c:pt idx="1">
                  <c:v>Solano </c:v>
                </c:pt>
              </c:strCache>
            </c:strRef>
          </c:tx>
          <c:spPr>
            <a:ln w="28575" cap="rnd">
              <a:solidFill>
                <a:srgbClr val="7030A0"/>
              </a:solidFill>
              <a:prstDash val="solid"/>
              <a:round/>
            </a:ln>
            <a:effectLst/>
          </c:spPr>
          <c:marker>
            <c:symbol val="none"/>
          </c:marker>
          <c:dLbls>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5"/>
              <c:layout>
                <c:manualLayout>
                  <c:x val="-2.77403511104919E-2"/>
                  <c:y val="-2.4523182532061399E-2"/>
                </c:manualLayout>
              </c:layout>
              <c:dLblPos val="r"/>
              <c:showLegendKey val="0"/>
              <c:showVal val="1"/>
              <c:showCatName val="0"/>
              <c:showSerName val="0"/>
              <c:showPercent val="0"/>
              <c:showBubbleSize val="0"/>
              <c:extLst>
                <c:ext xmlns:c15="http://schemas.microsoft.com/office/drawing/2012/chart" uri="{CE6537A1-D6FC-4f65-9D91-7224C49458BB}"/>
              </c:extLst>
            </c:dLbl>
            <c:dLbl>
              <c:idx val="7"/>
              <c:layout>
                <c:manualLayout>
                  <c:x val="-1.7809656540859399E-2"/>
                  <c:y val="-1.47041162247571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7030A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'Rates_Yearly (updated 2017)'!$M$4:$M$11</c:f>
              <c:numCache>
                <c:formatCode>General</c:formatCode>
                <c:ptCount val="8"/>
                <c:pt idx="0">
                  <c:v>2010</c:v>
                </c:pt>
                <c:pt idx="1">
                  <c:v>2011</c:v>
                </c:pt>
                <c:pt idx="2">
                  <c:v>2012</c:v>
                </c:pt>
                <c:pt idx="3">
                  <c:v>2013</c:v>
                </c:pt>
                <c:pt idx="4">
                  <c:v>2014</c:v>
                </c:pt>
                <c:pt idx="5">
                  <c:v>2015</c:v>
                </c:pt>
                <c:pt idx="6">
                  <c:v>2016</c:v>
                </c:pt>
                <c:pt idx="7">
                  <c:v>2017</c:v>
                </c:pt>
              </c:numCache>
            </c:numRef>
          </c:cat>
          <c:val>
            <c:numRef>
              <c:f>'Rates_Yearly (updated 2017)'!$R$4:$R$11</c:f>
              <c:numCache>
                <c:formatCode>General</c:formatCode>
                <c:ptCount val="8"/>
                <c:pt idx="0">
                  <c:v>0.31</c:v>
                </c:pt>
                <c:pt idx="1">
                  <c:v>0.52</c:v>
                </c:pt>
                <c:pt idx="2">
                  <c:v>0</c:v>
                </c:pt>
                <c:pt idx="3">
                  <c:v>0.4</c:v>
                </c:pt>
                <c:pt idx="4">
                  <c:v>1.1200000000000001</c:v>
                </c:pt>
                <c:pt idx="5">
                  <c:v>2.12</c:v>
                </c:pt>
                <c:pt idx="6">
                  <c:v>0.96</c:v>
                </c:pt>
                <c:pt idx="7">
                  <c:v>1.3</c:v>
                </c:pt>
              </c:numCache>
            </c:numRef>
          </c:val>
          <c:smooth val="0"/>
          <c:extLst xmlns:c16r2="http://schemas.microsoft.com/office/drawing/2015/06/chart">
            <c:ext xmlns:c16="http://schemas.microsoft.com/office/drawing/2014/chart" uri="{C3380CC4-5D6E-409C-BE32-E72D297353CC}">
              <c16:uniqueId val="{00000002-37D4-4D64-9267-870D30B09949}"/>
            </c:ext>
          </c:extLst>
        </c:ser>
        <c:ser>
          <c:idx val="5"/>
          <c:order val="5"/>
          <c:tx>
            <c:strRef>
              <c:f>'Rates_Yearly (updated 2017)'!$S$2:$S$3</c:f>
              <c:strCache>
                <c:ptCount val="2"/>
                <c:pt idx="0">
                  <c:v>Heroin Overdose</c:v>
                </c:pt>
                <c:pt idx="1">
                  <c:v>California</c:v>
                </c:pt>
              </c:strCache>
            </c:strRef>
          </c:tx>
          <c:spPr>
            <a:ln w="28575" cap="rnd">
              <a:solidFill>
                <a:srgbClr val="7030A0"/>
              </a:solidFill>
              <a:prstDash val="sysDash"/>
              <a:round/>
            </a:ln>
            <a:effectLst/>
          </c:spPr>
          <c:marker>
            <c:symbol val="none"/>
          </c:marker>
          <c:cat>
            <c:numRef>
              <c:f>'Rates_Yearly (updated 2017)'!$M$4:$M$11</c:f>
              <c:numCache>
                <c:formatCode>General</c:formatCode>
                <c:ptCount val="8"/>
                <c:pt idx="0">
                  <c:v>2010</c:v>
                </c:pt>
                <c:pt idx="1">
                  <c:v>2011</c:v>
                </c:pt>
                <c:pt idx="2">
                  <c:v>2012</c:v>
                </c:pt>
                <c:pt idx="3">
                  <c:v>2013</c:v>
                </c:pt>
                <c:pt idx="4">
                  <c:v>2014</c:v>
                </c:pt>
                <c:pt idx="5">
                  <c:v>2015</c:v>
                </c:pt>
                <c:pt idx="6">
                  <c:v>2016</c:v>
                </c:pt>
                <c:pt idx="7">
                  <c:v>2017</c:v>
                </c:pt>
              </c:numCache>
            </c:numRef>
          </c:cat>
          <c:val>
            <c:numRef>
              <c:f>'Rates_Yearly (updated 2017)'!$S$4:$S$11</c:f>
              <c:numCache>
                <c:formatCode>General</c:formatCode>
                <c:ptCount val="8"/>
                <c:pt idx="0">
                  <c:v>0.97</c:v>
                </c:pt>
                <c:pt idx="1">
                  <c:v>1.03</c:v>
                </c:pt>
                <c:pt idx="2">
                  <c:v>1.1599999999999999</c:v>
                </c:pt>
                <c:pt idx="3">
                  <c:v>1.4</c:v>
                </c:pt>
                <c:pt idx="4">
                  <c:v>1.6</c:v>
                </c:pt>
                <c:pt idx="5">
                  <c:v>1.73</c:v>
                </c:pt>
                <c:pt idx="6">
                  <c:v>1.78</c:v>
                </c:pt>
                <c:pt idx="7">
                  <c:v>1.78</c:v>
                </c:pt>
              </c:numCache>
            </c:numRef>
          </c:val>
          <c:smooth val="0"/>
          <c:extLst xmlns:c16r2="http://schemas.microsoft.com/office/drawing/2015/06/chart">
            <c:ext xmlns:c16="http://schemas.microsoft.com/office/drawing/2014/chart" uri="{C3380CC4-5D6E-409C-BE32-E72D297353CC}">
              <c16:uniqueId val="{00000003-37D4-4D64-9267-870D30B09949}"/>
            </c:ext>
          </c:extLst>
        </c:ser>
        <c:dLbls>
          <c:showLegendKey val="0"/>
          <c:showVal val="0"/>
          <c:showCatName val="0"/>
          <c:showSerName val="0"/>
          <c:showPercent val="0"/>
          <c:showBubbleSize val="0"/>
        </c:dLbls>
        <c:marker val="1"/>
        <c:smooth val="0"/>
        <c:axId val="231221160"/>
        <c:axId val="231215280"/>
      </c:lineChart>
      <c:lineChart>
        <c:grouping val="standard"/>
        <c:varyColors val="0"/>
        <c:ser>
          <c:idx val="0"/>
          <c:order val="0"/>
          <c:tx>
            <c:strRef>
              <c:f>'Rates_Yearly (updated 2017)'!$N$2:$N$3</c:f>
              <c:strCache>
                <c:ptCount val="2"/>
                <c:pt idx="0">
                  <c:v>All Drug Overdose</c:v>
                </c:pt>
                <c:pt idx="1">
                  <c:v>Solano </c:v>
                </c:pt>
              </c:strCache>
            </c:strRef>
          </c:tx>
          <c:spPr>
            <a:ln w="28575" cap="rnd">
              <a:solidFill>
                <a:srgbClr val="0070C0"/>
              </a:solidFill>
              <a:round/>
            </a:ln>
            <a:effectLst/>
          </c:spPr>
          <c:marker>
            <c:symbol val="none"/>
          </c:marker>
          <c:dLbls>
            <c:dLbl>
              <c:idx val="0"/>
              <c:layout>
                <c:manualLayout>
                  <c:x val="-3.1345762514753302E-2"/>
                  <c:y val="-1.4704116224757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layout>
                <c:manualLayout>
                  <c:x val="-3.1345762514753302E-2"/>
                  <c:y val="-2.1250160429626599E-2"/>
                </c:manualLayout>
              </c:layout>
              <c:dLblPos val="r"/>
              <c:showLegendKey val="0"/>
              <c:showVal val="1"/>
              <c:showCatName val="0"/>
              <c:showSerName val="0"/>
              <c:showPercent val="0"/>
              <c:showBubbleSize val="0"/>
              <c:extLst>
                <c:ext xmlns:c15="http://schemas.microsoft.com/office/drawing/2012/chart" uri="{CE6537A1-D6FC-4f65-9D91-7224C49458BB}"/>
              </c:extLst>
            </c:dLbl>
            <c:dLbl>
              <c:idx val="2"/>
              <c:layout>
                <c:manualLayout>
                  <c:x val="-2.81831209320678E-2"/>
                  <c:y val="-3.434224883936570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3.1345762514753302E-2"/>
                  <c:y val="-3.106922673693100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3.2927083306095999E-2"/>
                  <c:y val="-3.106922673693100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5"/>
              <c:layout>
                <c:manualLayout>
                  <c:x val="-2.6601800140725201E-2"/>
                  <c:y val="-4.0888293044235302E-2"/>
                </c:manualLayout>
              </c:layout>
              <c:dLblPos val="r"/>
              <c:showLegendKey val="0"/>
              <c:showVal val="1"/>
              <c:showCatName val="0"/>
              <c:showSerName val="0"/>
              <c:showPercent val="0"/>
              <c:showBubbleSize val="0"/>
              <c:extLst>
                <c:ext xmlns:c15="http://schemas.microsoft.com/office/drawing/2012/chart" uri="{CE6537A1-D6FC-4f65-9D91-7224C49458BB}"/>
              </c:extLst>
            </c:dLbl>
            <c:dLbl>
              <c:idx val="6"/>
              <c:layout>
                <c:manualLayout>
                  <c:x val="-2.1857837766696898E-2"/>
                  <c:y val="-4.4161315146670002E-2"/>
                </c:manualLayout>
              </c:layout>
              <c:dLblPos val="r"/>
              <c:showLegendKey val="0"/>
              <c:showVal val="1"/>
              <c:showCatName val="0"/>
              <c:showSerName val="0"/>
              <c:showPercent val="0"/>
              <c:showBubbleSize val="0"/>
              <c:extLst>
                <c:ext xmlns:c15="http://schemas.microsoft.com/office/drawing/2012/chart" uri="{CE6537A1-D6FC-4f65-9D91-7224C49458BB}"/>
              </c:extLst>
            </c:dLbl>
            <c:dLbl>
              <c:idx val="7"/>
              <c:layout>
                <c:manualLayout>
                  <c:x val="-2.9764441723410699E-2"/>
                  <c:y val="-2.77962046344962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lumMod val="7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'Rates_Yearly (updated 2017)'!$M$4:$M$11</c:f>
              <c:numCache>
                <c:formatCode>General</c:formatCode>
                <c:ptCount val="8"/>
                <c:pt idx="0">
                  <c:v>2010</c:v>
                </c:pt>
                <c:pt idx="1">
                  <c:v>2011</c:v>
                </c:pt>
                <c:pt idx="2">
                  <c:v>2012</c:v>
                </c:pt>
                <c:pt idx="3">
                  <c:v>2013</c:v>
                </c:pt>
                <c:pt idx="4">
                  <c:v>2014</c:v>
                </c:pt>
                <c:pt idx="5">
                  <c:v>2015</c:v>
                </c:pt>
                <c:pt idx="6">
                  <c:v>2016</c:v>
                </c:pt>
                <c:pt idx="7">
                  <c:v>2017</c:v>
                </c:pt>
              </c:numCache>
            </c:numRef>
          </c:cat>
          <c:val>
            <c:numRef>
              <c:f>'Rates_Yearly (updated 2017)'!$N$4:$N$11</c:f>
              <c:numCache>
                <c:formatCode>General</c:formatCode>
                <c:ptCount val="8"/>
                <c:pt idx="0">
                  <c:v>66.44</c:v>
                </c:pt>
                <c:pt idx="1">
                  <c:v>61.86</c:v>
                </c:pt>
                <c:pt idx="2">
                  <c:v>59.85</c:v>
                </c:pt>
                <c:pt idx="3">
                  <c:v>54.67</c:v>
                </c:pt>
                <c:pt idx="4">
                  <c:v>55.45</c:v>
                </c:pt>
                <c:pt idx="5">
                  <c:v>62.48</c:v>
                </c:pt>
                <c:pt idx="6">
                  <c:v>45.31</c:v>
                </c:pt>
                <c:pt idx="7">
                  <c:v>39.57</c:v>
                </c:pt>
              </c:numCache>
            </c:numRef>
          </c:val>
          <c:smooth val="0"/>
          <c:extLst xmlns:c16r2="http://schemas.microsoft.com/office/drawing/2015/06/chart">
            <c:ext xmlns:c16="http://schemas.microsoft.com/office/drawing/2014/chart" uri="{C3380CC4-5D6E-409C-BE32-E72D297353CC}">
              <c16:uniqueId val="{00000004-37D4-4D64-9267-870D30B09949}"/>
            </c:ext>
          </c:extLst>
        </c:ser>
        <c:ser>
          <c:idx val="1"/>
          <c:order val="1"/>
          <c:tx>
            <c:strRef>
              <c:f>'Rates_Yearly (updated 2017)'!$O$2:$O$3</c:f>
              <c:strCache>
                <c:ptCount val="2"/>
                <c:pt idx="0">
                  <c:v>All Drug Overdose</c:v>
                </c:pt>
                <c:pt idx="1">
                  <c:v>California</c:v>
                </c:pt>
              </c:strCache>
            </c:strRef>
          </c:tx>
          <c:spPr>
            <a:ln w="28575" cap="rnd">
              <a:solidFill>
                <a:schemeClr val="accent1">
                  <a:lumMod val="40000"/>
                  <a:lumOff val="60000"/>
                </a:schemeClr>
              </a:solidFill>
              <a:prstDash val="sysDash"/>
              <a:round/>
            </a:ln>
            <a:effectLst/>
          </c:spPr>
          <c:marker>
            <c:symbol val="none"/>
          </c:marker>
          <c:cat>
            <c:numRef>
              <c:f>'Rates_Yearly (updated 2017)'!$M$4:$M$11</c:f>
              <c:numCache>
                <c:formatCode>General</c:formatCode>
                <c:ptCount val="8"/>
                <c:pt idx="0">
                  <c:v>2010</c:v>
                </c:pt>
                <c:pt idx="1">
                  <c:v>2011</c:v>
                </c:pt>
                <c:pt idx="2">
                  <c:v>2012</c:v>
                </c:pt>
                <c:pt idx="3">
                  <c:v>2013</c:v>
                </c:pt>
                <c:pt idx="4">
                  <c:v>2014</c:v>
                </c:pt>
                <c:pt idx="5">
                  <c:v>2015</c:v>
                </c:pt>
                <c:pt idx="6">
                  <c:v>2016</c:v>
                </c:pt>
                <c:pt idx="7">
                  <c:v>2017</c:v>
                </c:pt>
              </c:numCache>
            </c:numRef>
          </c:cat>
          <c:val>
            <c:numRef>
              <c:f>'Rates_Yearly (updated 2017)'!$O$4:$O$11</c:f>
              <c:numCache>
                <c:formatCode>General</c:formatCode>
                <c:ptCount val="8"/>
                <c:pt idx="0">
                  <c:v>73.209999999999994</c:v>
                </c:pt>
                <c:pt idx="1">
                  <c:v>69.010000000000005</c:v>
                </c:pt>
                <c:pt idx="2">
                  <c:v>67.98</c:v>
                </c:pt>
                <c:pt idx="3">
                  <c:v>64.58</c:v>
                </c:pt>
                <c:pt idx="4">
                  <c:v>64.260000000000005</c:v>
                </c:pt>
                <c:pt idx="5">
                  <c:v>60.09</c:v>
                </c:pt>
                <c:pt idx="6">
                  <c:v>49.65</c:v>
                </c:pt>
                <c:pt idx="7">
                  <c:v>48.5</c:v>
                </c:pt>
              </c:numCache>
            </c:numRef>
          </c:val>
          <c:smooth val="0"/>
          <c:extLst xmlns:c16r2="http://schemas.microsoft.com/office/drawing/2015/06/chart">
            <c:ext xmlns:c16="http://schemas.microsoft.com/office/drawing/2014/chart" uri="{C3380CC4-5D6E-409C-BE32-E72D297353CC}">
              <c16:uniqueId val="{00000005-37D4-4D64-9267-870D30B09949}"/>
            </c:ext>
          </c:extLst>
        </c:ser>
        <c:dLbls>
          <c:showLegendKey val="0"/>
          <c:showVal val="0"/>
          <c:showCatName val="0"/>
          <c:showSerName val="0"/>
          <c:showPercent val="0"/>
          <c:showBubbleSize val="0"/>
        </c:dLbls>
        <c:marker val="1"/>
        <c:smooth val="0"/>
        <c:axId val="351573168"/>
        <c:axId val="231215672"/>
      </c:lineChart>
      <c:catAx>
        <c:axId val="23122116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1"/>
                  <a:t>Year of Hospitalization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31215280"/>
        <c:crosses val="autoZero"/>
        <c:auto val="1"/>
        <c:lblAlgn val="ctr"/>
        <c:lblOffset val="100"/>
        <c:noMultiLvlLbl val="0"/>
      </c:catAx>
      <c:valAx>
        <c:axId val="231215280"/>
        <c:scaling>
          <c:orientation val="minMax"/>
          <c:max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dirty="0">
                    <a:solidFill>
                      <a:srgbClr val="00B050"/>
                    </a:solidFill>
                  </a:rPr>
                  <a:t>Hospitalization Rate (per 100,00 population) for All Opioid and Heroin Overdose</a:t>
                </a:r>
              </a:p>
            </c:rich>
          </c:tx>
          <c:layout>
            <c:manualLayout>
              <c:xMode val="edge"/>
              <c:yMode val="edge"/>
              <c:x val="2.7875572715168901E-2"/>
              <c:y val="0.100103190397623"/>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31221160"/>
        <c:crosses val="autoZero"/>
        <c:crossBetween val="between"/>
        <c:majorUnit val="5"/>
      </c:valAx>
      <c:valAx>
        <c:axId val="231215672"/>
        <c:scaling>
          <c:orientation val="minMax"/>
        </c:scaling>
        <c:delete val="0"/>
        <c:axPos val="r"/>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dirty="0">
                    <a:solidFill>
                      <a:schemeClr val="accent5">
                        <a:lumMod val="75000"/>
                      </a:schemeClr>
                    </a:solidFill>
                  </a:rPr>
                  <a:t>Hospitalization Rate (per 100,000 population</a:t>
                </a:r>
                <a:r>
                  <a:rPr lang="en-US" b="1" dirty="0" smtClean="0">
                    <a:solidFill>
                      <a:schemeClr val="accent5">
                        <a:lumMod val="75000"/>
                      </a:schemeClr>
                    </a:solidFill>
                  </a:rPr>
                  <a:t>)</a:t>
                </a:r>
              </a:p>
              <a:p>
                <a:pPr>
                  <a:defRPr b="1"/>
                </a:pPr>
                <a:r>
                  <a:rPr lang="en-US" b="1" dirty="0" smtClean="0">
                    <a:solidFill>
                      <a:schemeClr val="accent5">
                        <a:lumMod val="75000"/>
                      </a:schemeClr>
                    </a:solidFill>
                  </a:rPr>
                  <a:t>for All </a:t>
                </a:r>
                <a:r>
                  <a:rPr lang="en-US" b="1" dirty="0">
                    <a:solidFill>
                      <a:schemeClr val="accent5">
                        <a:lumMod val="75000"/>
                      </a:schemeClr>
                    </a:solidFill>
                  </a:rPr>
                  <a:t>Drug Overdose</a:t>
                </a:r>
              </a:p>
            </c:rich>
          </c:tx>
          <c:layout>
            <c:manualLayout>
              <c:xMode val="edge"/>
              <c:yMode val="edge"/>
              <c:x val="0.93142047547963902"/>
              <c:y val="0.11029758604118201"/>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1573168"/>
        <c:crosses val="max"/>
        <c:crossBetween val="between"/>
      </c:valAx>
      <c:catAx>
        <c:axId val="351573168"/>
        <c:scaling>
          <c:orientation val="minMax"/>
        </c:scaling>
        <c:delete val="1"/>
        <c:axPos val="b"/>
        <c:numFmt formatCode="General" sourceLinked="1"/>
        <c:majorTickMark val="out"/>
        <c:minorTickMark val="none"/>
        <c:tickLblPos val="nextTo"/>
        <c:crossAx val="231215672"/>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Entry>
      <c:legendEntry>
        <c:idx val="5"/>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114746488751891"/>
          <c:y val="0.85256195160772397"/>
          <c:w val="0.78681031534151302"/>
          <c:h val="0.1240977927460549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accent3"/>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1"/>
              <a:t>Age-adjusted</a:t>
            </a:r>
            <a:r>
              <a:rPr lang="en-US" sz="1200" b="1" baseline="0"/>
              <a:t> ED Rate of All Drug Overdose, All Opioid Overdose and Heroin Overdose per 100,000 Population, by Year, Solano County and California</a:t>
            </a:r>
            <a:endParaRPr lang="en-US" sz="1200"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502399962953101"/>
          <c:y val="0.17321215781777"/>
          <c:w val="0.72235357559469504"/>
          <c:h val="0.47119405435176698"/>
        </c:manualLayout>
      </c:layout>
      <c:lineChart>
        <c:grouping val="standard"/>
        <c:varyColors val="0"/>
        <c:ser>
          <c:idx val="2"/>
          <c:order val="0"/>
          <c:tx>
            <c:strRef>
              <c:f>'Rates_Yearly Updated'!$Z$1:$Z$3</c:f>
              <c:strCache>
                <c:ptCount val="3"/>
                <c:pt idx="0">
                  <c:v>AGE-ADJUSTED ED RATES (PER 100,000 POPULATION)</c:v>
                </c:pt>
                <c:pt idx="1">
                  <c:v>All Opioid Overdose (No Heroin)</c:v>
                </c:pt>
                <c:pt idx="2">
                  <c:v>Solano </c:v>
                </c:pt>
              </c:strCache>
            </c:strRef>
          </c:tx>
          <c:spPr>
            <a:ln w="28575" cap="rnd">
              <a:solidFill>
                <a:srgbClr val="00B050"/>
              </a:solidFill>
              <a:round/>
            </a:ln>
            <a:effectLst/>
          </c:spPr>
          <c:marker>
            <c:symbol val="none"/>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layout>
                <c:manualLayout>
                  <c:x val="-4.5934456740662502E-2"/>
                  <c:y val="-3.65022974955082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rgbClr val="00B050"/>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4.5894761544842101E-2"/>
                      <c:h val="5.09821300950484E-2"/>
                    </c:manualLayout>
                  </c15:layout>
                </c:ext>
              </c:extLst>
            </c:dLbl>
            <c:dLbl>
              <c:idx val="5"/>
              <c:layout>
                <c:manualLayout>
                  <c:x val="-2.9233139996092901E-2"/>
                  <c:y val="-6.0097795598331102E-2"/>
                </c:manualLayout>
              </c:layout>
              <c:dLblPos val="r"/>
              <c:showLegendKey val="0"/>
              <c:showVal val="1"/>
              <c:showCatName val="0"/>
              <c:showSerName val="0"/>
              <c:showPercent val="0"/>
              <c:showBubbleSize val="0"/>
              <c:extLst>
                <c:ext xmlns:c15="http://schemas.microsoft.com/office/drawing/2012/chart" uri="{CE6537A1-D6FC-4f65-9D91-7224C49458BB}"/>
              </c:extLst>
            </c:dLbl>
            <c:dLbl>
              <c:idx val="6"/>
              <c:layout>
                <c:manualLayout>
                  <c:x val="-1.04154951070679E-2"/>
                  <c:y val="-1.6052865806394999E-2"/>
                </c:manualLayout>
              </c:layout>
              <c:tx>
                <c:rich>
                  <a:bodyPr/>
                  <a:lstStyle/>
                  <a:p>
                    <a:fld id="{836BCE4B-0C48-4A4E-A3F0-FB7DEE863C93}" type="VALUE">
                      <a:rPr lang="hr-HR" smtClean="0"/>
                      <a:pPr/>
                      <a:t>[VALUE]</a:t>
                    </a:fld>
                    <a:r>
                      <a:rPr lang="hr-HR" dirty="0" smtClean="0"/>
                      <a:t>.0</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7"/>
              <c:layout>
                <c:manualLayout>
                  <c:x val="-3.3251966503745803E-2"/>
                  <c:y val="-3.1783197874943603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B05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'Rates_Yearly Updated'!$W$4:$W$11</c:f>
              <c:numCache>
                <c:formatCode>General</c:formatCode>
                <c:ptCount val="8"/>
                <c:pt idx="0">
                  <c:v>2010</c:v>
                </c:pt>
                <c:pt idx="1">
                  <c:v>2011</c:v>
                </c:pt>
                <c:pt idx="2">
                  <c:v>2012</c:v>
                </c:pt>
                <c:pt idx="3">
                  <c:v>2013</c:v>
                </c:pt>
                <c:pt idx="4">
                  <c:v>2014</c:v>
                </c:pt>
                <c:pt idx="5">
                  <c:v>2015</c:v>
                </c:pt>
                <c:pt idx="6">
                  <c:v>2016</c:v>
                </c:pt>
                <c:pt idx="7">
                  <c:v>2017</c:v>
                </c:pt>
              </c:numCache>
            </c:numRef>
          </c:cat>
          <c:val>
            <c:numRef>
              <c:f>'Rates_Yearly Updated'!$Z$4:$Z$11</c:f>
              <c:numCache>
                <c:formatCode>General</c:formatCode>
                <c:ptCount val="8"/>
                <c:pt idx="0">
                  <c:v>14.13</c:v>
                </c:pt>
                <c:pt idx="1">
                  <c:v>15.72</c:v>
                </c:pt>
                <c:pt idx="2">
                  <c:v>13.97</c:v>
                </c:pt>
                <c:pt idx="3">
                  <c:v>16.739999999999998</c:v>
                </c:pt>
                <c:pt idx="4">
                  <c:v>15.93</c:v>
                </c:pt>
                <c:pt idx="5">
                  <c:v>9.7100000000000009</c:v>
                </c:pt>
                <c:pt idx="6">
                  <c:v>14</c:v>
                </c:pt>
                <c:pt idx="7">
                  <c:v>13.38</c:v>
                </c:pt>
              </c:numCache>
            </c:numRef>
          </c:val>
          <c:smooth val="0"/>
          <c:extLst xmlns:c16r2="http://schemas.microsoft.com/office/drawing/2015/06/chart">
            <c:ext xmlns:c16="http://schemas.microsoft.com/office/drawing/2014/chart" uri="{C3380CC4-5D6E-409C-BE32-E72D297353CC}">
              <c16:uniqueId val="{00000000-30EB-4640-A745-CB51FFB21CAE}"/>
            </c:ext>
          </c:extLst>
        </c:ser>
        <c:ser>
          <c:idx val="3"/>
          <c:order val="1"/>
          <c:tx>
            <c:strRef>
              <c:f>'Rates_Yearly Updated'!$AA$1:$AA$3</c:f>
              <c:strCache>
                <c:ptCount val="3"/>
                <c:pt idx="0">
                  <c:v>AGE-ADJUSTED ED RATES (PER 100,000 POPULATION)</c:v>
                </c:pt>
                <c:pt idx="1">
                  <c:v>All Opioid Overdose (No Heroin)</c:v>
                </c:pt>
                <c:pt idx="2">
                  <c:v>California</c:v>
                </c:pt>
              </c:strCache>
            </c:strRef>
          </c:tx>
          <c:spPr>
            <a:ln w="28575" cap="rnd">
              <a:solidFill>
                <a:srgbClr val="00B050"/>
              </a:solidFill>
              <a:prstDash val="sysDash"/>
              <a:round/>
            </a:ln>
            <a:effectLst/>
          </c:spPr>
          <c:marker>
            <c:symbol val="none"/>
          </c:marker>
          <c:cat>
            <c:numRef>
              <c:f>'Rates_Yearly Updated'!$W$4:$W$11</c:f>
              <c:numCache>
                <c:formatCode>General</c:formatCode>
                <c:ptCount val="8"/>
                <c:pt idx="0">
                  <c:v>2010</c:v>
                </c:pt>
                <c:pt idx="1">
                  <c:v>2011</c:v>
                </c:pt>
                <c:pt idx="2">
                  <c:v>2012</c:v>
                </c:pt>
                <c:pt idx="3">
                  <c:v>2013</c:v>
                </c:pt>
                <c:pt idx="4">
                  <c:v>2014</c:v>
                </c:pt>
                <c:pt idx="5">
                  <c:v>2015</c:v>
                </c:pt>
                <c:pt idx="6">
                  <c:v>2016</c:v>
                </c:pt>
                <c:pt idx="7">
                  <c:v>2017</c:v>
                </c:pt>
              </c:numCache>
            </c:numRef>
          </c:cat>
          <c:val>
            <c:numRef>
              <c:f>'Rates_Yearly Updated'!$AA$4:$AA$11</c:f>
              <c:numCache>
                <c:formatCode>General</c:formatCode>
                <c:ptCount val="8"/>
                <c:pt idx="0">
                  <c:v>9.3699999999999992</c:v>
                </c:pt>
                <c:pt idx="1">
                  <c:v>9.98</c:v>
                </c:pt>
                <c:pt idx="2">
                  <c:v>9.73</c:v>
                </c:pt>
                <c:pt idx="3">
                  <c:v>9.92</c:v>
                </c:pt>
                <c:pt idx="4">
                  <c:v>10.07</c:v>
                </c:pt>
                <c:pt idx="5">
                  <c:v>9.58</c:v>
                </c:pt>
                <c:pt idx="6">
                  <c:v>11.24</c:v>
                </c:pt>
                <c:pt idx="7">
                  <c:v>10.31</c:v>
                </c:pt>
              </c:numCache>
            </c:numRef>
          </c:val>
          <c:smooth val="0"/>
          <c:extLst xmlns:c16r2="http://schemas.microsoft.com/office/drawing/2015/06/chart">
            <c:ext xmlns:c16="http://schemas.microsoft.com/office/drawing/2014/chart" uri="{C3380CC4-5D6E-409C-BE32-E72D297353CC}">
              <c16:uniqueId val="{00000001-30EB-4640-A745-CB51FFB21CAE}"/>
            </c:ext>
          </c:extLst>
        </c:ser>
        <c:ser>
          <c:idx val="4"/>
          <c:order val="2"/>
          <c:tx>
            <c:strRef>
              <c:f>'Rates_Yearly Updated'!$AB$1:$AB$3</c:f>
              <c:strCache>
                <c:ptCount val="3"/>
                <c:pt idx="0">
                  <c:v>AGE-ADJUSTED ED RATES (PER 100,000 POPULATION)</c:v>
                </c:pt>
                <c:pt idx="1">
                  <c:v>Heroin Overdose</c:v>
                </c:pt>
                <c:pt idx="2">
                  <c:v>Solano </c:v>
                </c:pt>
              </c:strCache>
            </c:strRef>
          </c:tx>
          <c:spPr>
            <a:ln w="28575" cap="rnd">
              <a:solidFill>
                <a:srgbClr val="7030A0"/>
              </a:solidFill>
              <a:round/>
            </a:ln>
            <a:effectLst/>
          </c:spPr>
          <c:marker>
            <c:symbol val="none"/>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layout>
                <c:manualLayout>
                  <c:x val="-2.9233139996092901E-2"/>
                  <c:y val="2.863713146123390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5"/>
              <c:layout>
                <c:manualLayout>
                  <c:x val="-3.0818451275707499E-2"/>
                  <c:y val="4.12213971160727E-2"/>
                </c:manualLayout>
              </c:layout>
              <c:dLblPos val="r"/>
              <c:showLegendKey val="0"/>
              <c:showVal val="1"/>
              <c:showCatName val="0"/>
              <c:showSerName val="0"/>
              <c:showPercent val="0"/>
              <c:showBubbleSize val="0"/>
              <c:extLst>
                <c:ext xmlns:c15="http://schemas.microsoft.com/office/drawing/2012/chart" uri="{CE6537A1-D6FC-4f65-9D91-7224C49458BB}"/>
              </c:extLst>
            </c:dLbl>
            <c:dLbl>
              <c:idx val="6"/>
              <c:layout>
                <c:manualLayout>
                  <c:x val="-1.17947159203325E-2"/>
                  <c:y val="2.2344998633814499E-2"/>
                </c:manualLayout>
              </c:layout>
              <c:dLblPos val="r"/>
              <c:showLegendKey val="0"/>
              <c:showVal val="1"/>
              <c:showCatName val="0"/>
              <c:showSerName val="0"/>
              <c:showPercent val="0"/>
              <c:showBubbleSize val="0"/>
              <c:extLst>
                <c:ext xmlns:c15="http://schemas.microsoft.com/office/drawing/2012/chart" uri="{CE6537A1-D6FC-4f65-9D91-7224C49458BB}"/>
              </c:extLst>
            </c:dLbl>
            <c:dLbl>
              <c:idx val="7"/>
              <c:layout>
                <c:manualLayout>
                  <c:x val="-2.4477206157249101E-2"/>
                  <c:y val="2.2344998633814499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7030A0"/>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'Rates_Yearly Updated'!$W$4:$W$11</c:f>
              <c:numCache>
                <c:formatCode>General</c:formatCode>
                <c:ptCount val="8"/>
                <c:pt idx="0">
                  <c:v>2010</c:v>
                </c:pt>
                <c:pt idx="1">
                  <c:v>2011</c:v>
                </c:pt>
                <c:pt idx="2">
                  <c:v>2012</c:v>
                </c:pt>
                <c:pt idx="3">
                  <c:v>2013</c:v>
                </c:pt>
                <c:pt idx="4">
                  <c:v>2014</c:v>
                </c:pt>
                <c:pt idx="5">
                  <c:v>2015</c:v>
                </c:pt>
                <c:pt idx="6">
                  <c:v>2016</c:v>
                </c:pt>
                <c:pt idx="7">
                  <c:v>2017</c:v>
                </c:pt>
              </c:numCache>
            </c:numRef>
          </c:cat>
          <c:val>
            <c:numRef>
              <c:f>'Rates_Yearly Updated'!$AB$4:$AB$11</c:f>
              <c:numCache>
                <c:formatCode>General</c:formatCode>
                <c:ptCount val="8"/>
                <c:pt idx="0">
                  <c:v>0.72</c:v>
                </c:pt>
                <c:pt idx="1">
                  <c:v>0.56000000000000005</c:v>
                </c:pt>
                <c:pt idx="2">
                  <c:v>0.2</c:v>
                </c:pt>
                <c:pt idx="3">
                  <c:v>1.76</c:v>
                </c:pt>
                <c:pt idx="4">
                  <c:v>3.78</c:v>
                </c:pt>
                <c:pt idx="5">
                  <c:v>8.94</c:v>
                </c:pt>
                <c:pt idx="6">
                  <c:v>6.93</c:v>
                </c:pt>
                <c:pt idx="7">
                  <c:v>6.8599999999999977</c:v>
                </c:pt>
              </c:numCache>
            </c:numRef>
          </c:val>
          <c:smooth val="0"/>
          <c:extLst xmlns:c16r2="http://schemas.microsoft.com/office/drawing/2015/06/chart">
            <c:ext xmlns:c16="http://schemas.microsoft.com/office/drawing/2014/chart" uri="{C3380CC4-5D6E-409C-BE32-E72D297353CC}">
              <c16:uniqueId val="{00000002-30EB-4640-A745-CB51FFB21CAE}"/>
            </c:ext>
          </c:extLst>
        </c:ser>
        <c:ser>
          <c:idx val="5"/>
          <c:order val="3"/>
          <c:tx>
            <c:strRef>
              <c:f>'Rates_Yearly Updated'!$AC$1:$AC$3</c:f>
              <c:strCache>
                <c:ptCount val="3"/>
                <c:pt idx="0">
                  <c:v>AGE-ADJUSTED ED RATES (PER 100,000 POPULATION)</c:v>
                </c:pt>
                <c:pt idx="1">
                  <c:v>Heroin Overdose</c:v>
                </c:pt>
                <c:pt idx="2">
                  <c:v>California</c:v>
                </c:pt>
              </c:strCache>
            </c:strRef>
          </c:tx>
          <c:spPr>
            <a:ln w="28575" cap="rnd">
              <a:solidFill>
                <a:srgbClr val="7030A0"/>
              </a:solidFill>
              <a:prstDash val="sysDash"/>
              <a:round/>
            </a:ln>
            <a:effectLst/>
          </c:spPr>
          <c:marker>
            <c:symbol val="none"/>
          </c:marker>
          <c:cat>
            <c:numRef>
              <c:f>'Rates_Yearly Updated'!$W$4:$W$11</c:f>
              <c:numCache>
                <c:formatCode>General</c:formatCode>
                <c:ptCount val="8"/>
                <c:pt idx="0">
                  <c:v>2010</c:v>
                </c:pt>
                <c:pt idx="1">
                  <c:v>2011</c:v>
                </c:pt>
                <c:pt idx="2">
                  <c:v>2012</c:v>
                </c:pt>
                <c:pt idx="3">
                  <c:v>2013</c:v>
                </c:pt>
                <c:pt idx="4">
                  <c:v>2014</c:v>
                </c:pt>
                <c:pt idx="5">
                  <c:v>2015</c:v>
                </c:pt>
                <c:pt idx="6">
                  <c:v>2016</c:v>
                </c:pt>
                <c:pt idx="7">
                  <c:v>2017</c:v>
                </c:pt>
              </c:numCache>
            </c:numRef>
          </c:cat>
          <c:val>
            <c:numRef>
              <c:f>'Rates_Yearly Updated'!$AC$4:$AC$11</c:f>
              <c:numCache>
                <c:formatCode>General</c:formatCode>
                <c:ptCount val="8"/>
                <c:pt idx="0">
                  <c:v>3.36</c:v>
                </c:pt>
                <c:pt idx="1">
                  <c:v>4.1499999999999986</c:v>
                </c:pt>
                <c:pt idx="2">
                  <c:v>4.9800000000000004</c:v>
                </c:pt>
                <c:pt idx="3">
                  <c:v>5.55</c:v>
                </c:pt>
                <c:pt idx="4">
                  <c:v>6.3199999999999976</c:v>
                </c:pt>
                <c:pt idx="5">
                  <c:v>7.57</c:v>
                </c:pt>
                <c:pt idx="6">
                  <c:v>8.2200000000000006</c:v>
                </c:pt>
                <c:pt idx="7">
                  <c:v>9.8800000000000008</c:v>
                </c:pt>
              </c:numCache>
            </c:numRef>
          </c:val>
          <c:smooth val="0"/>
          <c:extLst xmlns:c16r2="http://schemas.microsoft.com/office/drawing/2015/06/chart">
            <c:ext xmlns:c16="http://schemas.microsoft.com/office/drawing/2014/chart" uri="{C3380CC4-5D6E-409C-BE32-E72D297353CC}">
              <c16:uniqueId val="{00000003-30EB-4640-A745-CB51FFB21CAE}"/>
            </c:ext>
          </c:extLst>
        </c:ser>
        <c:dLbls>
          <c:showLegendKey val="0"/>
          <c:showVal val="0"/>
          <c:showCatName val="0"/>
          <c:showSerName val="0"/>
          <c:showPercent val="0"/>
          <c:showBubbleSize val="0"/>
        </c:dLbls>
        <c:smooth val="0"/>
        <c:axId val="351575912"/>
        <c:axId val="351576304"/>
      </c:lineChart>
      <c:catAx>
        <c:axId val="35157591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1"/>
                  <a:t>Year of ED Visit</a:t>
                </a:r>
              </a:p>
            </c:rich>
          </c:tx>
          <c:layout>
            <c:manualLayout>
              <c:xMode val="edge"/>
              <c:yMode val="edge"/>
              <c:x val="0.43653493395680598"/>
              <c:y val="0.7273810029113549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51576304"/>
        <c:crosses val="autoZero"/>
        <c:auto val="1"/>
        <c:lblAlgn val="ctr"/>
        <c:lblOffset val="100"/>
        <c:noMultiLvlLbl val="0"/>
      </c:catAx>
      <c:valAx>
        <c:axId val="351576304"/>
        <c:scaling>
          <c:orientation val="minMax"/>
          <c:max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dirty="0"/>
                  <a:t>ED Rate </a:t>
                </a:r>
                <a:r>
                  <a:rPr lang="en-US" b="1" dirty="0" smtClean="0"/>
                  <a:t>for </a:t>
                </a:r>
                <a:r>
                  <a:rPr lang="en-US" b="1" dirty="0"/>
                  <a:t>All Opioid </a:t>
                </a:r>
                <a:r>
                  <a:rPr lang="en-US" b="1" smtClean="0"/>
                  <a:t>excluding</a:t>
                </a:r>
                <a:r>
                  <a:rPr lang="en-US" b="1" baseline="0" smtClean="0"/>
                  <a:t> Heroin </a:t>
                </a:r>
              </a:p>
              <a:p>
                <a:pPr>
                  <a:defRPr b="1"/>
                </a:pPr>
                <a:r>
                  <a:rPr lang="en-US" b="1" dirty="0" smtClean="0"/>
                  <a:t>and Heroin </a:t>
                </a:r>
                <a:r>
                  <a:rPr lang="en-US" b="1" dirty="0"/>
                  <a:t>Overdose</a:t>
                </a:r>
              </a:p>
            </c:rich>
          </c:tx>
          <c:layout>
            <c:manualLayout>
              <c:xMode val="edge"/>
              <c:yMode val="edge"/>
              <c:x val="3.5941628089718597E-2"/>
              <c:y val="0.15097392054093001"/>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51575912"/>
        <c:crosses val="autoZero"/>
        <c:crossBetween val="between"/>
        <c:majorUnit val="5"/>
      </c:valAx>
      <c:spPr>
        <a:noFill/>
        <a:ln>
          <a:noFill/>
        </a:ln>
        <a:effectLst/>
      </c:spPr>
    </c:plotArea>
    <c:legend>
      <c:legendPos val="b"/>
      <c:layout>
        <c:manualLayout>
          <c:xMode val="edge"/>
          <c:yMode val="edge"/>
          <c:x val="3.64047387076218E-2"/>
          <c:y val="0.78685384978472905"/>
          <c:w val="0.94467495470446805"/>
          <c:h val="0.17049648643834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accent3"/>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dirty="0"/>
              <a:t>Age-adjusted</a:t>
            </a:r>
            <a:r>
              <a:rPr lang="en-US" sz="1400" b="1" baseline="0" dirty="0"/>
              <a:t> ED Rate of All Drug </a:t>
            </a:r>
            <a:r>
              <a:rPr lang="en-US" sz="1400" b="1" baseline="0" dirty="0" smtClean="0"/>
              <a:t>Overdoses and All Opioid Overdoses, </a:t>
            </a:r>
            <a:r>
              <a:rPr lang="en-US" sz="1400" b="1" baseline="0" dirty="0"/>
              <a:t>per 100,000 Population</a:t>
            </a:r>
            <a:endParaRPr lang="en-US" sz="14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888453869329201"/>
          <c:y val="0.18721196581851701"/>
          <c:w val="0.71954193562638802"/>
          <c:h val="0.55020229622503902"/>
        </c:manualLayout>
      </c:layout>
      <c:lineChart>
        <c:grouping val="standard"/>
        <c:varyColors val="0"/>
        <c:ser>
          <c:idx val="0"/>
          <c:order val="0"/>
          <c:tx>
            <c:strRef>
              <c:f>'Rates_Yearly (updated 2017)'!$W$2:$W$3</c:f>
              <c:strCache>
                <c:ptCount val="2"/>
                <c:pt idx="0">
                  <c:v>All Drug Overdose</c:v>
                </c:pt>
                <c:pt idx="1">
                  <c:v>Solano </c:v>
                </c:pt>
              </c:strCache>
            </c:strRef>
          </c:tx>
          <c:spPr>
            <a:ln w="28575" cap="rnd">
              <a:solidFill>
                <a:srgbClr val="0070C0"/>
              </a:solidFill>
              <a:round/>
            </a:ln>
            <a:effectLst/>
          </c:spPr>
          <c:marker>
            <c:symbol val="none"/>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'Rates_Yearly (updated 2017)'!$V$4:$V$11</c:f>
              <c:numCache>
                <c:formatCode>General</c:formatCode>
                <c:ptCount val="8"/>
                <c:pt idx="0">
                  <c:v>2010</c:v>
                </c:pt>
                <c:pt idx="1">
                  <c:v>2011</c:v>
                </c:pt>
                <c:pt idx="2">
                  <c:v>2012</c:v>
                </c:pt>
                <c:pt idx="3">
                  <c:v>2013</c:v>
                </c:pt>
                <c:pt idx="4">
                  <c:v>2014</c:v>
                </c:pt>
                <c:pt idx="5">
                  <c:v>2015</c:v>
                </c:pt>
                <c:pt idx="6">
                  <c:v>2016</c:v>
                </c:pt>
                <c:pt idx="7">
                  <c:v>2017</c:v>
                </c:pt>
              </c:numCache>
            </c:numRef>
          </c:cat>
          <c:val>
            <c:numRef>
              <c:f>'Rates_Yearly (updated 2017)'!$W$4:$W$11</c:f>
              <c:numCache>
                <c:formatCode>General</c:formatCode>
                <c:ptCount val="8"/>
                <c:pt idx="0">
                  <c:v>146.08000000000001</c:v>
                </c:pt>
                <c:pt idx="1">
                  <c:v>140.94999999999999</c:v>
                </c:pt>
                <c:pt idx="2">
                  <c:v>148.28</c:v>
                </c:pt>
                <c:pt idx="3">
                  <c:v>145.12</c:v>
                </c:pt>
                <c:pt idx="4">
                  <c:v>153.31</c:v>
                </c:pt>
                <c:pt idx="5">
                  <c:v>131.32</c:v>
                </c:pt>
                <c:pt idx="6">
                  <c:v>140.41</c:v>
                </c:pt>
                <c:pt idx="7">
                  <c:v>150.1</c:v>
                </c:pt>
              </c:numCache>
            </c:numRef>
          </c:val>
          <c:smooth val="0"/>
        </c:ser>
        <c:ser>
          <c:idx val="1"/>
          <c:order val="1"/>
          <c:tx>
            <c:strRef>
              <c:f>'Rates_Yearly (updated 2017)'!$X$2:$X$3</c:f>
              <c:strCache>
                <c:ptCount val="2"/>
                <c:pt idx="0">
                  <c:v>All Drug Overdose</c:v>
                </c:pt>
                <c:pt idx="1">
                  <c:v>California</c:v>
                </c:pt>
              </c:strCache>
            </c:strRef>
          </c:tx>
          <c:spPr>
            <a:ln w="28575" cap="rnd">
              <a:solidFill>
                <a:srgbClr val="0070C0"/>
              </a:solidFill>
              <a:prstDash val="sysDash"/>
              <a:round/>
            </a:ln>
            <a:effectLst/>
          </c:spPr>
          <c:marker>
            <c:symbol val="none"/>
          </c:marker>
          <c:cat>
            <c:numRef>
              <c:f>'Rates_Yearly (updated 2017)'!$V$4:$V$11</c:f>
              <c:numCache>
                <c:formatCode>General</c:formatCode>
                <c:ptCount val="8"/>
                <c:pt idx="0">
                  <c:v>2010</c:v>
                </c:pt>
                <c:pt idx="1">
                  <c:v>2011</c:v>
                </c:pt>
                <c:pt idx="2">
                  <c:v>2012</c:v>
                </c:pt>
                <c:pt idx="3">
                  <c:v>2013</c:v>
                </c:pt>
                <c:pt idx="4">
                  <c:v>2014</c:v>
                </c:pt>
                <c:pt idx="5">
                  <c:v>2015</c:v>
                </c:pt>
                <c:pt idx="6">
                  <c:v>2016</c:v>
                </c:pt>
                <c:pt idx="7">
                  <c:v>2017</c:v>
                </c:pt>
              </c:numCache>
            </c:numRef>
          </c:cat>
          <c:val>
            <c:numRef>
              <c:f>'Rates_Yearly (updated 2017)'!$X$4:$X$11</c:f>
              <c:numCache>
                <c:formatCode>General</c:formatCode>
                <c:ptCount val="8"/>
                <c:pt idx="0">
                  <c:v>100.31</c:v>
                </c:pt>
                <c:pt idx="1">
                  <c:v>99.64</c:v>
                </c:pt>
                <c:pt idx="2">
                  <c:v>100.38</c:v>
                </c:pt>
                <c:pt idx="3">
                  <c:v>98.01</c:v>
                </c:pt>
                <c:pt idx="4">
                  <c:v>103.43</c:v>
                </c:pt>
                <c:pt idx="5">
                  <c:v>101.87</c:v>
                </c:pt>
                <c:pt idx="6">
                  <c:v>116.07</c:v>
                </c:pt>
                <c:pt idx="7">
                  <c:v>117.28</c:v>
                </c:pt>
              </c:numCache>
            </c:numRef>
          </c:val>
          <c:smooth val="0"/>
        </c:ser>
        <c:dLbls>
          <c:showLegendKey val="0"/>
          <c:showVal val="0"/>
          <c:showCatName val="0"/>
          <c:showSerName val="0"/>
          <c:showPercent val="0"/>
          <c:showBubbleSize val="0"/>
        </c:dLbls>
        <c:marker val="1"/>
        <c:smooth val="0"/>
        <c:axId val="351576696"/>
        <c:axId val="351577872"/>
      </c:lineChart>
      <c:lineChart>
        <c:grouping val="standard"/>
        <c:varyColors val="0"/>
        <c:ser>
          <c:idx val="2"/>
          <c:order val="2"/>
          <c:tx>
            <c:strRef>
              <c:f>'Rates_Yearly (updated 2017)'!$AD$2:$AD$3</c:f>
              <c:strCache>
                <c:ptCount val="2"/>
                <c:pt idx="0">
                  <c:v>All Opioid Overdose</c:v>
                </c:pt>
                <c:pt idx="1">
                  <c:v>Solano </c:v>
                </c:pt>
              </c:strCache>
            </c:strRef>
          </c:tx>
          <c:spPr>
            <a:ln w="28575" cap="rnd">
              <a:solidFill>
                <a:srgbClr val="00B050"/>
              </a:solidFill>
              <a:round/>
            </a:ln>
            <a:effectLst/>
          </c:spPr>
          <c:marker>
            <c:symbol val="none"/>
          </c:marker>
          <c:dLbls>
            <c:dLbl>
              <c:idx val="0"/>
              <c:layout>
                <c:manualLayout>
                  <c:x val="-3.6515784417890503E-2"/>
                  <c:y val="-4.3830635837411799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layout>
                <c:manualLayout>
                  <c:x val="-6.0152531765322301E-2"/>
                  <c:y val="-8.1365624077786008E-3"/>
                </c:manualLayout>
              </c:layout>
              <c:dLblPos val="r"/>
              <c:showLegendKey val="0"/>
              <c:showVal val="1"/>
              <c:showCatName val="0"/>
              <c:showSerName val="0"/>
              <c:showPercent val="0"/>
              <c:showBubbleSize val="0"/>
              <c:extLst>
                <c:ext xmlns:c15="http://schemas.microsoft.com/office/drawing/2012/chart" uri="{CE6537A1-D6FC-4f65-9D91-7224C49458BB}"/>
              </c:extLst>
            </c:dLbl>
            <c:dLbl>
              <c:idx val="5"/>
              <c:layout>
                <c:manualLayout>
                  <c:x val="-2.9246801635932299E-2"/>
                  <c:y val="6.6496500217818194E-2"/>
                </c:manualLayout>
              </c:layout>
              <c:dLblPos val="r"/>
              <c:showLegendKey val="0"/>
              <c:showVal val="1"/>
              <c:showCatName val="0"/>
              <c:showSerName val="0"/>
              <c:showPercent val="0"/>
              <c:showBubbleSize val="0"/>
              <c:extLst>
                <c:ext xmlns:c15="http://schemas.microsoft.com/office/drawing/2012/chart" uri="{CE6537A1-D6FC-4f65-9D91-7224C49458BB}"/>
              </c:extLst>
            </c:dLbl>
            <c:dLbl>
              <c:idx val="6"/>
              <c:layout>
                <c:manualLayout>
                  <c:x val="-3.66405169778918E-2"/>
                  <c:y val="5.3516837152496999E-2"/>
                </c:manualLayout>
              </c:layout>
              <c:dLblPos val="r"/>
              <c:showLegendKey val="0"/>
              <c:showVal val="1"/>
              <c:showCatName val="0"/>
              <c:showSerName val="0"/>
              <c:showPercent val="0"/>
              <c:showBubbleSize val="0"/>
              <c:extLst>
                <c:ext xmlns:c15="http://schemas.microsoft.com/office/drawing/2012/chart" uri="{CE6537A1-D6FC-4f65-9D91-7224C49458BB}"/>
              </c:extLst>
            </c:dLbl>
            <c:dLbl>
              <c:idx val="7"/>
              <c:layout>
                <c:manualLayout>
                  <c:x val="-1.5383367051392101E-2"/>
                  <c:y val="1.7822891475453E-2"/>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rgbClr val="00B050"/>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5.1099742384327601E-2"/>
                      <c:h val="6.4849769342700106E-2"/>
                    </c:manualLayout>
                  </c15:layout>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B050"/>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'Rates_Yearly (updated 2017)'!$V$4:$V$11</c:f>
              <c:numCache>
                <c:formatCode>General</c:formatCode>
                <c:ptCount val="8"/>
                <c:pt idx="0">
                  <c:v>2010</c:v>
                </c:pt>
                <c:pt idx="1">
                  <c:v>2011</c:v>
                </c:pt>
                <c:pt idx="2">
                  <c:v>2012</c:v>
                </c:pt>
                <c:pt idx="3">
                  <c:v>2013</c:v>
                </c:pt>
                <c:pt idx="4">
                  <c:v>2014</c:v>
                </c:pt>
                <c:pt idx="5">
                  <c:v>2015</c:v>
                </c:pt>
                <c:pt idx="6">
                  <c:v>2016</c:v>
                </c:pt>
                <c:pt idx="7">
                  <c:v>2017</c:v>
                </c:pt>
              </c:numCache>
            </c:numRef>
          </c:cat>
          <c:val>
            <c:numRef>
              <c:f>'Rates_Yearly (updated 2017)'!$AD$4:$AD$11</c:f>
              <c:numCache>
                <c:formatCode>General</c:formatCode>
                <c:ptCount val="8"/>
                <c:pt idx="0">
                  <c:v>14.85</c:v>
                </c:pt>
                <c:pt idx="1">
                  <c:v>16.28</c:v>
                </c:pt>
                <c:pt idx="2">
                  <c:v>14.17</c:v>
                </c:pt>
                <c:pt idx="3">
                  <c:v>18.5</c:v>
                </c:pt>
                <c:pt idx="4">
                  <c:v>19.71</c:v>
                </c:pt>
                <c:pt idx="5">
                  <c:v>18.649999999999999</c:v>
                </c:pt>
                <c:pt idx="6">
                  <c:v>20.93</c:v>
                </c:pt>
                <c:pt idx="7">
                  <c:v>20.239999999999998</c:v>
                </c:pt>
              </c:numCache>
            </c:numRef>
          </c:val>
          <c:smooth val="0"/>
        </c:ser>
        <c:ser>
          <c:idx val="3"/>
          <c:order val="3"/>
          <c:tx>
            <c:strRef>
              <c:f>'Rates_Yearly (updated 2017)'!$AE$2:$AE$3</c:f>
              <c:strCache>
                <c:ptCount val="2"/>
                <c:pt idx="0">
                  <c:v>All Opioid Overdose</c:v>
                </c:pt>
                <c:pt idx="1">
                  <c:v>California</c:v>
                </c:pt>
              </c:strCache>
            </c:strRef>
          </c:tx>
          <c:spPr>
            <a:ln w="28575" cap="rnd">
              <a:solidFill>
                <a:srgbClr val="00B050"/>
              </a:solidFill>
              <a:prstDash val="sysDash"/>
              <a:round/>
            </a:ln>
            <a:effectLst/>
          </c:spPr>
          <c:marker>
            <c:symbol val="none"/>
          </c:marker>
          <c:cat>
            <c:numRef>
              <c:f>'Rates_Yearly (updated 2017)'!$V$4:$V$11</c:f>
              <c:numCache>
                <c:formatCode>General</c:formatCode>
                <c:ptCount val="8"/>
                <c:pt idx="0">
                  <c:v>2010</c:v>
                </c:pt>
                <c:pt idx="1">
                  <c:v>2011</c:v>
                </c:pt>
                <c:pt idx="2">
                  <c:v>2012</c:v>
                </c:pt>
                <c:pt idx="3">
                  <c:v>2013</c:v>
                </c:pt>
                <c:pt idx="4">
                  <c:v>2014</c:v>
                </c:pt>
                <c:pt idx="5">
                  <c:v>2015</c:v>
                </c:pt>
                <c:pt idx="6">
                  <c:v>2016</c:v>
                </c:pt>
                <c:pt idx="7">
                  <c:v>2017</c:v>
                </c:pt>
              </c:numCache>
            </c:numRef>
          </c:cat>
          <c:val>
            <c:numRef>
              <c:f>'Rates_Yearly (updated 2017)'!$AE$4:$AE$11</c:f>
              <c:numCache>
                <c:formatCode>General</c:formatCode>
                <c:ptCount val="8"/>
                <c:pt idx="0">
                  <c:v>12.73</c:v>
                </c:pt>
                <c:pt idx="1">
                  <c:v>14.13</c:v>
                </c:pt>
                <c:pt idx="2">
                  <c:v>14.71</c:v>
                </c:pt>
                <c:pt idx="3">
                  <c:v>15.47</c:v>
                </c:pt>
                <c:pt idx="4">
                  <c:v>16.39</c:v>
                </c:pt>
                <c:pt idx="5">
                  <c:v>17.149999999999999</c:v>
                </c:pt>
                <c:pt idx="6">
                  <c:v>19.46</c:v>
                </c:pt>
                <c:pt idx="7">
                  <c:v>20.190000000000001</c:v>
                </c:pt>
              </c:numCache>
            </c:numRef>
          </c:val>
          <c:smooth val="0"/>
        </c:ser>
        <c:dLbls>
          <c:showLegendKey val="0"/>
          <c:showVal val="0"/>
          <c:showCatName val="0"/>
          <c:showSerName val="0"/>
          <c:showPercent val="0"/>
          <c:showBubbleSize val="0"/>
        </c:dLbls>
        <c:marker val="1"/>
        <c:smooth val="0"/>
        <c:axId val="351579048"/>
        <c:axId val="351577088"/>
      </c:lineChart>
      <c:catAx>
        <c:axId val="35157669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a:t>Year of ED Visit</a:t>
                </a:r>
              </a:p>
            </c:rich>
          </c:tx>
          <c:layout>
            <c:manualLayout>
              <c:xMode val="edge"/>
              <c:yMode val="edge"/>
              <c:x val="0.46105394287194001"/>
              <c:y val="0.80017251459714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1577872"/>
        <c:crosses val="autoZero"/>
        <c:auto val="1"/>
        <c:lblAlgn val="ctr"/>
        <c:lblOffset val="100"/>
        <c:noMultiLvlLbl val="0"/>
      </c:catAx>
      <c:valAx>
        <c:axId val="3515778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rgbClr val="7030A0"/>
                    </a:solidFill>
                    <a:latin typeface="+mn-lt"/>
                    <a:ea typeface="+mn-ea"/>
                    <a:cs typeface="+mn-cs"/>
                  </a:defRPr>
                </a:pPr>
                <a:r>
                  <a:rPr lang="en-US" b="1" dirty="0">
                    <a:solidFill>
                      <a:srgbClr val="0070C0"/>
                    </a:solidFill>
                  </a:rPr>
                  <a:t>ED Rate</a:t>
                </a:r>
                <a:r>
                  <a:rPr lang="en-US" b="1" baseline="0" dirty="0">
                    <a:solidFill>
                      <a:srgbClr val="0070C0"/>
                    </a:solidFill>
                  </a:rPr>
                  <a:t> </a:t>
                </a:r>
                <a:r>
                  <a:rPr lang="en-US" b="1" dirty="0">
                    <a:solidFill>
                      <a:srgbClr val="0070C0"/>
                    </a:solidFill>
                  </a:rPr>
                  <a:t>per 100,000 Population for All Drug Overdoses</a:t>
                </a:r>
              </a:p>
            </c:rich>
          </c:tx>
          <c:layout>
            <c:manualLayout>
              <c:xMode val="edge"/>
              <c:yMode val="edge"/>
              <c:x val="3.64826000261982E-2"/>
              <c:y val="8.6113676808944703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rgbClr val="7030A0"/>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1576696"/>
        <c:crossesAt val="1"/>
        <c:crossBetween val="between"/>
      </c:valAx>
      <c:valAx>
        <c:axId val="351577088"/>
        <c:scaling>
          <c:orientation val="minMax"/>
        </c:scaling>
        <c:delete val="0"/>
        <c:axPos val="r"/>
        <c:title>
          <c:tx>
            <c:rich>
              <a:bodyPr rot="-5400000" spcFirstLastPara="1" vertOverflow="ellipsis" vert="horz" wrap="square" anchor="ctr" anchorCtr="1"/>
              <a:lstStyle/>
              <a:p>
                <a:pPr>
                  <a:defRPr sz="1000" b="0" i="0" u="none" strike="noStrike" kern="1200" baseline="0">
                    <a:solidFill>
                      <a:srgbClr val="00B050"/>
                    </a:solidFill>
                    <a:latin typeface="+mn-lt"/>
                    <a:ea typeface="+mn-ea"/>
                    <a:cs typeface="+mn-cs"/>
                  </a:defRPr>
                </a:pPr>
                <a:r>
                  <a:rPr lang="en-US" b="1" dirty="0">
                    <a:solidFill>
                      <a:srgbClr val="00B050"/>
                    </a:solidFill>
                  </a:rPr>
                  <a:t>ED Rate for Combined Opioid Overdoses, including </a:t>
                </a:r>
                <a:r>
                  <a:rPr lang="en-US" b="1" dirty="0" smtClean="0">
                    <a:solidFill>
                      <a:srgbClr val="00B050"/>
                    </a:solidFill>
                  </a:rPr>
                  <a:t>Heroin Per</a:t>
                </a:r>
                <a:r>
                  <a:rPr lang="en-US" b="1" baseline="0" dirty="0" smtClean="0">
                    <a:solidFill>
                      <a:srgbClr val="00B050"/>
                    </a:solidFill>
                  </a:rPr>
                  <a:t> </a:t>
                </a:r>
                <a:r>
                  <a:rPr lang="en-US" b="1" baseline="0" dirty="0">
                    <a:solidFill>
                      <a:srgbClr val="00B050"/>
                    </a:solidFill>
                  </a:rPr>
                  <a:t>100,000 Population</a:t>
                </a:r>
                <a:endParaRPr lang="en-US" b="1" dirty="0">
                  <a:solidFill>
                    <a:srgbClr val="00B050"/>
                  </a:solidFill>
                </a:endParaRPr>
              </a:p>
            </c:rich>
          </c:tx>
          <c:layout>
            <c:manualLayout>
              <c:xMode val="edge"/>
              <c:yMode val="edge"/>
              <c:x val="0.91986835833408997"/>
              <c:y val="8.1132024834276395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rgbClr val="00B050"/>
                  </a:solidFill>
                  <a:latin typeface="+mn-lt"/>
                  <a:ea typeface="+mn-ea"/>
                  <a:cs typeface="+mn-cs"/>
                </a:defRPr>
              </a:pPr>
              <a:endParaRPr lang="en-US"/>
            </a:p>
          </c:txPr>
        </c:title>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1579048"/>
        <c:crosses val="max"/>
        <c:crossBetween val="between"/>
        <c:majorUnit val="5"/>
      </c:valAx>
      <c:catAx>
        <c:axId val="351579048"/>
        <c:scaling>
          <c:orientation val="minMax"/>
        </c:scaling>
        <c:delete val="1"/>
        <c:axPos val="b"/>
        <c:numFmt formatCode="General" sourceLinked="1"/>
        <c:majorTickMark val="out"/>
        <c:minorTickMark val="none"/>
        <c:tickLblPos val="nextTo"/>
        <c:crossAx val="351577088"/>
        <c:crosses val="autoZero"/>
        <c:auto val="1"/>
        <c:lblAlgn val="ctr"/>
        <c:lblOffset val="100"/>
        <c:noMultiLvlLbl val="0"/>
      </c:catAx>
      <c:spPr>
        <a:noFill/>
        <a:ln>
          <a:noFill/>
        </a:ln>
        <a:effectLst/>
      </c:spPr>
    </c:plotArea>
    <c:legend>
      <c:legendPos val="b"/>
      <c:layout>
        <c:manualLayout>
          <c:xMode val="edge"/>
          <c:yMode val="edge"/>
          <c:x val="0.14167653950834699"/>
          <c:y val="0.87213715747532605"/>
          <c:w val="0.70515013026329199"/>
          <c:h val="7.192574022862920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accent3"/>
      </a:solid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baseline="0">
                <a:solidFill>
                  <a:schemeClr val="tx1">
                    <a:lumMod val="65000"/>
                    <a:lumOff val="35000"/>
                  </a:schemeClr>
                </a:solidFill>
                <a:latin typeface="+mn-lt"/>
                <a:ea typeface="+mn-ea"/>
                <a:cs typeface="+mn-cs"/>
              </a:defRPr>
            </a:pPr>
            <a:r>
              <a:rPr lang="en-US" sz="1200" b="1"/>
              <a:t>Opioid Prescriptions by MED Rate by Age Group, </a:t>
            </a:r>
          </a:p>
          <a:p>
            <a:pPr>
              <a:defRPr sz="1200" b="1"/>
            </a:pPr>
            <a:r>
              <a:rPr lang="en-US" sz="1200" b="1"/>
              <a:t>Solano County, 2012, 2016, 2017</a:t>
            </a:r>
          </a:p>
        </c:rich>
      </c:tx>
      <c:overlay val="0"/>
      <c:spPr>
        <a:noFill/>
        <a:ln>
          <a:noFill/>
        </a:ln>
        <a:effectLst/>
      </c:spPr>
      <c:txPr>
        <a:bodyPr rot="0" spcFirstLastPara="1" vertOverflow="ellipsis" vert="horz" wrap="square" anchor="ctr" anchorCtr="1"/>
        <a:lstStyle/>
        <a:p>
          <a:pPr>
            <a:defRPr sz="1200" b="1" i="0" u="none" strike="noStrike"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1512937821683"/>
          <c:y val="0.14720188282678301"/>
          <c:w val="0.85293244082194597"/>
          <c:h val="0.57692350135065196"/>
        </c:manualLayout>
      </c:layout>
      <c:lineChart>
        <c:grouping val="standard"/>
        <c:varyColors val="0"/>
        <c:ser>
          <c:idx val="3"/>
          <c:order val="0"/>
          <c:tx>
            <c:strRef>
              <c:f>Rates_AgeGroup!$S$68:$S$69</c:f>
              <c:strCache>
                <c:ptCount val="2"/>
                <c:pt idx="0">
                  <c:v>Morphine Equivalent Doses</c:v>
                </c:pt>
                <c:pt idx="1">
                  <c:v>2014</c:v>
                </c:pt>
              </c:strCache>
            </c:strRef>
          </c:tx>
          <c:spPr>
            <a:ln w="28575" cap="rnd" cmpd="sng">
              <a:solidFill>
                <a:srgbClr val="00B0F0"/>
              </a:solidFill>
              <a:prstDash val="solid"/>
              <a:round/>
            </a:ln>
            <a:effectLst/>
          </c:spPr>
          <c:marker>
            <c:symbol val="none"/>
          </c:marker>
          <c:cat>
            <c:strRef>
              <c:f>Rates_AgeGroup!$B$70:$B$87</c:f>
              <c:strCache>
                <c:ptCount val="18"/>
                <c:pt idx="0">
                  <c:v>&lt; 5 </c:v>
                </c:pt>
                <c:pt idx="1">
                  <c:v>5 to 9 </c:v>
                </c:pt>
                <c:pt idx="2">
                  <c:v>10 to 14 </c:v>
                </c:pt>
                <c:pt idx="3">
                  <c:v>15 to 19 </c:v>
                </c:pt>
                <c:pt idx="4">
                  <c:v>20 to 24 </c:v>
                </c:pt>
                <c:pt idx="5">
                  <c:v>25 to 29 </c:v>
                </c:pt>
                <c:pt idx="6">
                  <c:v>30 to 34 </c:v>
                </c:pt>
                <c:pt idx="7">
                  <c:v>35 to 39 </c:v>
                </c:pt>
                <c:pt idx="8">
                  <c:v>40 to 44 </c:v>
                </c:pt>
                <c:pt idx="9">
                  <c:v>45 to 49</c:v>
                </c:pt>
                <c:pt idx="10">
                  <c:v>50 to 54 </c:v>
                </c:pt>
                <c:pt idx="11">
                  <c:v>55 to 59 </c:v>
                </c:pt>
                <c:pt idx="12">
                  <c:v>60 to 64 </c:v>
                </c:pt>
                <c:pt idx="13">
                  <c:v>65 to 69 </c:v>
                </c:pt>
                <c:pt idx="14">
                  <c:v>70 to 74 </c:v>
                </c:pt>
                <c:pt idx="15">
                  <c:v>75 to 79 </c:v>
                </c:pt>
                <c:pt idx="16">
                  <c:v>80 to 84 </c:v>
                </c:pt>
                <c:pt idx="17">
                  <c:v>≥ 85</c:v>
                </c:pt>
              </c:strCache>
            </c:strRef>
          </c:cat>
          <c:val>
            <c:numRef>
              <c:f>Rates_AgeGroup!$S$70:$S$87</c:f>
              <c:numCache>
                <c:formatCode>General</c:formatCode>
                <c:ptCount val="18"/>
                <c:pt idx="0">
                  <c:v>2.31</c:v>
                </c:pt>
                <c:pt idx="1">
                  <c:v>1.3</c:v>
                </c:pt>
                <c:pt idx="2">
                  <c:v>8.0500000000000007</c:v>
                </c:pt>
                <c:pt idx="3">
                  <c:v>30.84</c:v>
                </c:pt>
                <c:pt idx="4">
                  <c:v>178.59</c:v>
                </c:pt>
                <c:pt idx="5">
                  <c:v>273.05</c:v>
                </c:pt>
                <c:pt idx="6">
                  <c:v>597.4</c:v>
                </c:pt>
                <c:pt idx="7">
                  <c:v>871.30999999999938</c:v>
                </c:pt>
                <c:pt idx="8">
                  <c:v>1070.26</c:v>
                </c:pt>
                <c:pt idx="9">
                  <c:v>1439.58</c:v>
                </c:pt>
                <c:pt idx="10">
                  <c:v>1993.83</c:v>
                </c:pt>
                <c:pt idx="11">
                  <c:v>2240.87</c:v>
                </c:pt>
                <c:pt idx="12">
                  <c:v>2314.96</c:v>
                </c:pt>
                <c:pt idx="13">
                  <c:v>1965.6</c:v>
                </c:pt>
                <c:pt idx="14">
                  <c:v>1766.31</c:v>
                </c:pt>
                <c:pt idx="15">
                  <c:v>1458.89</c:v>
                </c:pt>
                <c:pt idx="16">
                  <c:v>1210.77</c:v>
                </c:pt>
                <c:pt idx="17">
                  <c:v>1242.05</c:v>
                </c:pt>
              </c:numCache>
            </c:numRef>
          </c:val>
          <c:smooth val="0"/>
          <c:extLst xmlns:c16r2="http://schemas.microsoft.com/office/drawing/2015/06/chart">
            <c:ext xmlns:c16="http://schemas.microsoft.com/office/drawing/2014/chart" uri="{C3380CC4-5D6E-409C-BE32-E72D297353CC}">
              <c16:uniqueId val="{00000000-2433-49E3-8AEA-95A7F7FD9133}"/>
            </c:ext>
          </c:extLst>
        </c:ser>
        <c:ser>
          <c:idx val="5"/>
          <c:order val="1"/>
          <c:tx>
            <c:strRef>
              <c:f>Rates_AgeGroup!$U$68:$U$69</c:f>
              <c:strCache>
                <c:ptCount val="2"/>
                <c:pt idx="0">
                  <c:v>Morphine Equivalent Doses</c:v>
                </c:pt>
                <c:pt idx="1">
                  <c:v>2016</c:v>
                </c:pt>
              </c:strCache>
            </c:strRef>
          </c:tx>
          <c:spPr>
            <a:ln w="28575" cap="rnd">
              <a:solidFill>
                <a:srgbClr val="0070C0"/>
              </a:solidFill>
              <a:prstDash val="solid"/>
              <a:round/>
            </a:ln>
            <a:effectLst/>
          </c:spPr>
          <c:marker>
            <c:symbol val="none"/>
          </c:marker>
          <c:cat>
            <c:strRef>
              <c:f>Rates_AgeGroup!$B$70:$B$87</c:f>
              <c:strCache>
                <c:ptCount val="18"/>
                <c:pt idx="0">
                  <c:v>&lt; 5 </c:v>
                </c:pt>
                <c:pt idx="1">
                  <c:v>5 to 9 </c:v>
                </c:pt>
                <c:pt idx="2">
                  <c:v>10 to 14 </c:v>
                </c:pt>
                <c:pt idx="3">
                  <c:v>15 to 19 </c:v>
                </c:pt>
                <c:pt idx="4">
                  <c:v>20 to 24 </c:v>
                </c:pt>
                <c:pt idx="5">
                  <c:v>25 to 29 </c:v>
                </c:pt>
                <c:pt idx="6">
                  <c:v>30 to 34 </c:v>
                </c:pt>
                <c:pt idx="7">
                  <c:v>35 to 39 </c:v>
                </c:pt>
                <c:pt idx="8">
                  <c:v>40 to 44 </c:v>
                </c:pt>
                <c:pt idx="9">
                  <c:v>45 to 49</c:v>
                </c:pt>
                <c:pt idx="10">
                  <c:v>50 to 54 </c:v>
                </c:pt>
                <c:pt idx="11">
                  <c:v>55 to 59 </c:v>
                </c:pt>
                <c:pt idx="12">
                  <c:v>60 to 64 </c:v>
                </c:pt>
                <c:pt idx="13">
                  <c:v>65 to 69 </c:v>
                </c:pt>
                <c:pt idx="14">
                  <c:v>70 to 74 </c:v>
                </c:pt>
                <c:pt idx="15">
                  <c:v>75 to 79 </c:v>
                </c:pt>
                <c:pt idx="16">
                  <c:v>80 to 84 </c:v>
                </c:pt>
                <c:pt idx="17">
                  <c:v>≥ 85</c:v>
                </c:pt>
              </c:strCache>
            </c:strRef>
          </c:cat>
          <c:val>
            <c:numRef>
              <c:f>Rates_AgeGroup!$U$70:$U$87</c:f>
              <c:numCache>
                <c:formatCode>General</c:formatCode>
                <c:ptCount val="18"/>
                <c:pt idx="0">
                  <c:v>1.65</c:v>
                </c:pt>
                <c:pt idx="1">
                  <c:v>7.37</c:v>
                </c:pt>
                <c:pt idx="2">
                  <c:v>9.26</c:v>
                </c:pt>
                <c:pt idx="3">
                  <c:v>31.1</c:v>
                </c:pt>
                <c:pt idx="4">
                  <c:v>67.84</c:v>
                </c:pt>
                <c:pt idx="5">
                  <c:v>192.67</c:v>
                </c:pt>
                <c:pt idx="6">
                  <c:v>343.91</c:v>
                </c:pt>
                <c:pt idx="7">
                  <c:v>585.44000000000005</c:v>
                </c:pt>
                <c:pt idx="8">
                  <c:v>791.39</c:v>
                </c:pt>
                <c:pt idx="9">
                  <c:v>1002.07</c:v>
                </c:pt>
                <c:pt idx="10">
                  <c:v>1378.56</c:v>
                </c:pt>
                <c:pt idx="11">
                  <c:v>1693.82</c:v>
                </c:pt>
                <c:pt idx="12">
                  <c:v>1996.87</c:v>
                </c:pt>
                <c:pt idx="13">
                  <c:v>1744.63</c:v>
                </c:pt>
                <c:pt idx="14">
                  <c:v>1513.38</c:v>
                </c:pt>
                <c:pt idx="15">
                  <c:v>1159.9000000000001</c:v>
                </c:pt>
                <c:pt idx="16">
                  <c:v>997.62</c:v>
                </c:pt>
                <c:pt idx="17">
                  <c:v>1060.98</c:v>
                </c:pt>
              </c:numCache>
            </c:numRef>
          </c:val>
          <c:smooth val="0"/>
          <c:extLst xmlns:c16r2="http://schemas.microsoft.com/office/drawing/2015/06/chart">
            <c:ext xmlns:c16="http://schemas.microsoft.com/office/drawing/2014/chart" uri="{C3380CC4-5D6E-409C-BE32-E72D297353CC}">
              <c16:uniqueId val="{00000001-2433-49E3-8AEA-95A7F7FD9133}"/>
            </c:ext>
          </c:extLst>
        </c:ser>
        <c:ser>
          <c:idx val="8"/>
          <c:order val="2"/>
          <c:tx>
            <c:strRef>
              <c:f>Rates_AgeGroup!$V$68:$V$69</c:f>
              <c:strCache>
                <c:ptCount val="2"/>
                <c:pt idx="0">
                  <c:v>Morphine Equivalent Doses</c:v>
                </c:pt>
                <c:pt idx="1">
                  <c:v>2017</c:v>
                </c:pt>
              </c:strCache>
            </c:strRef>
          </c:tx>
          <c:spPr>
            <a:ln w="28575" cap="rnd">
              <a:solidFill>
                <a:srgbClr val="002060"/>
              </a:solidFill>
              <a:round/>
            </a:ln>
            <a:effectLst/>
          </c:spPr>
          <c:marker>
            <c:symbol val="none"/>
          </c:marker>
          <c:cat>
            <c:strRef>
              <c:f>Rates_AgeGroup!$B$70:$B$87</c:f>
              <c:strCache>
                <c:ptCount val="18"/>
                <c:pt idx="0">
                  <c:v>&lt; 5 </c:v>
                </c:pt>
                <c:pt idx="1">
                  <c:v>5 to 9 </c:v>
                </c:pt>
                <c:pt idx="2">
                  <c:v>10 to 14 </c:v>
                </c:pt>
                <c:pt idx="3">
                  <c:v>15 to 19 </c:v>
                </c:pt>
                <c:pt idx="4">
                  <c:v>20 to 24 </c:v>
                </c:pt>
                <c:pt idx="5">
                  <c:v>25 to 29 </c:v>
                </c:pt>
                <c:pt idx="6">
                  <c:v>30 to 34 </c:v>
                </c:pt>
                <c:pt idx="7">
                  <c:v>35 to 39 </c:v>
                </c:pt>
                <c:pt idx="8">
                  <c:v>40 to 44 </c:v>
                </c:pt>
                <c:pt idx="9">
                  <c:v>45 to 49</c:v>
                </c:pt>
                <c:pt idx="10">
                  <c:v>50 to 54 </c:v>
                </c:pt>
                <c:pt idx="11">
                  <c:v>55 to 59 </c:v>
                </c:pt>
                <c:pt idx="12">
                  <c:v>60 to 64 </c:v>
                </c:pt>
                <c:pt idx="13">
                  <c:v>65 to 69 </c:v>
                </c:pt>
                <c:pt idx="14">
                  <c:v>70 to 74 </c:v>
                </c:pt>
                <c:pt idx="15">
                  <c:v>75 to 79 </c:v>
                </c:pt>
                <c:pt idx="16">
                  <c:v>80 to 84 </c:v>
                </c:pt>
                <c:pt idx="17">
                  <c:v>≥ 85</c:v>
                </c:pt>
              </c:strCache>
            </c:strRef>
          </c:cat>
          <c:val>
            <c:numRef>
              <c:f>Rates_AgeGroup!$V$70:$V$87</c:f>
              <c:numCache>
                <c:formatCode>General</c:formatCode>
                <c:ptCount val="18"/>
                <c:pt idx="0">
                  <c:v>1.7</c:v>
                </c:pt>
                <c:pt idx="1">
                  <c:v>6.45</c:v>
                </c:pt>
                <c:pt idx="2">
                  <c:v>9.17</c:v>
                </c:pt>
                <c:pt idx="3">
                  <c:v>26.52</c:v>
                </c:pt>
                <c:pt idx="4">
                  <c:v>44.71</c:v>
                </c:pt>
                <c:pt idx="5">
                  <c:v>128.12</c:v>
                </c:pt>
                <c:pt idx="6">
                  <c:v>238.31</c:v>
                </c:pt>
                <c:pt idx="7">
                  <c:v>412.64</c:v>
                </c:pt>
                <c:pt idx="8">
                  <c:v>671.30999999999938</c:v>
                </c:pt>
                <c:pt idx="9">
                  <c:v>743.6</c:v>
                </c:pt>
                <c:pt idx="10">
                  <c:v>1035.3399999999999</c:v>
                </c:pt>
                <c:pt idx="11">
                  <c:v>1384.55</c:v>
                </c:pt>
                <c:pt idx="12">
                  <c:v>1600.35</c:v>
                </c:pt>
                <c:pt idx="13">
                  <c:v>1492.94</c:v>
                </c:pt>
                <c:pt idx="14">
                  <c:v>1327.22</c:v>
                </c:pt>
                <c:pt idx="15">
                  <c:v>971.45999999999935</c:v>
                </c:pt>
                <c:pt idx="16">
                  <c:v>924.61</c:v>
                </c:pt>
                <c:pt idx="17">
                  <c:v>938.57</c:v>
                </c:pt>
              </c:numCache>
            </c:numRef>
          </c:val>
          <c:smooth val="0"/>
          <c:extLst xmlns:c16r2="http://schemas.microsoft.com/office/drawing/2015/06/chart">
            <c:ext xmlns:c16="http://schemas.microsoft.com/office/drawing/2014/chart" uri="{C3380CC4-5D6E-409C-BE32-E72D297353CC}">
              <c16:uniqueId val="{00000008-2433-49E3-8AEA-95A7F7FD9133}"/>
            </c:ext>
          </c:extLst>
        </c:ser>
        <c:dLbls>
          <c:showLegendKey val="0"/>
          <c:showVal val="0"/>
          <c:showCatName val="0"/>
          <c:showSerName val="0"/>
          <c:showPercent val="0"/>
          <c:showBubbleSize val="0"/>
        </c:dLbls>
        <c:smooth val="0"/>
        <c:axId val="351578656"/>
        <c:axId val="351579440"/>
      </c:lineChart>
      <c:catAx>
        <c:axId val="351578656"/>
        <c:scaling>
          <c:orientation val="minMax"/>
        </c:scaling>
        <c:delete val="0"/>
        <c:axPos val="b"/>
        <c:title>
          <c:tx>
            <c:rich>
              <a:bodyPr rot="0" spcFirstLastPara="1" vertOverflow="ellipsis" vert="horz" wrap="square" anchor="ctr" anchorCtr="1"/>
              <a:lstStyle/>
              <a:p>
                <a:pPr>
                  <a:defRPr sz="1100" b="1" i="0" u="none" strike="noStrike" baseline="0">
                    <a:solidFill>
                      <a:schemeClr val="tx1">
                        <a:lumMod val="65000"/>
                        <a:lumOff val="35000"/>
                      </a:schemeClr>
                    </a:solidFill>
                    <a:latin typeface="+mn-lt"/>
                    <a:ea typeface="+mn-ea"/>
                    <a:cs typeface="+mn-cs"/>
                  </a:defRPr>
                </a:pPr>
                <a:r>
                  <a:rPr lang="en-US" sz="1100" b="1"/>
                  <a:t>Age Group</a:t>
                </a:r>
              </a:p>
            </c:rich>
          </c:tx>
          <c:layout>
            <c:manualLayout>
              <c:xMode val="edge"/>
              <c:yMode val="edge"/>
              <c:x val="0.474148641255909"/>
              <c:y val="0.84522627737226297"/>
            </c:manualLayout>
          </c:layout>
          <c:overlay val="0"/>
          <c:spPr>
            <a:noFill/>
            <a:ln>
              <a:noFill/>
            </a:ln>
            <a:effectLst/>
          </c:spPr>
          <c:txPr>
            <a:bodyPr rot="0" spcFirstLastPara="1" vertOverflow="ellipsis" vert="horz" wrap="square" anchor="ctr" anchorCtr="1"/>
            <a:lstStyle/>
            <a:p>
              <a:pPr>
                <a:defRPr sz="1100" b="1" i="0" u="none" strike="noStrike"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1980000" spcFirstLastPara="1" vertOverflow="ellipsis" wrap="square" anchor="ctr" anchorCtr="1"/>
          <a:lstStyle/>
          <a:p>
            <a:pPr>
              <a:defRPr sz="1000" b="0" i="0" u="none" strike="noStrike" baseline="0">
                <a:solidFill>
                  <a:schemeClr val="tx1">
                    <a:lumMod val="65000"/>
                    <a:lumOff val="35000"/>
                  </a:schemeClr>
                </a:solidFill>
                <a:latin typeface="+mn-lt"/>
                <a:ea typeface="+mn-ea"/>
                <a:cs typeface="+mn-cs"/>
              </a:defRPr>
            </a:pPr>
            <a:endParaRPr lang="en-US"/>
          </a:p>
        </c:txPr>
        <c:crossAx val="351579440"/>
        <c:crosses val="autoZero"/>
        <c:auto val="1"/>
        <c:lblAlgn val="ctr"/>
        <c:lblOffset val="100"/>
        <c:noMultiLvlLbl val="0"/>
      </c:catAx>
      <c:valAx>
        <c:axId val="351579440"/>
        <c:scaling>
          <c:orientation val="minMax"/>
          <c:max val="2500"/>
        </c:scaling>
        <c:delete val="0"/>
        <c:axPos val="l"/>
        <c:majorGridlines>
          <c:spPr>
            <a:ln w="9525" cap="flat" cmpd="sng" algn="ctr">
              <a:solidFill>
                <a:schemeClr val="bg1">
                  <a:lumMod val="95000"/>
                </a:schemeClr>
              </a:solidFill>
              <a:prstDash val="sysDash"/>
              <a:round/>
            </a:ln>
            <a:effectLst/>
          </c:spPr>
        </c:majorGridlines>
        <c:title>
          <c:tx>
            <c:rich>
              <a:bodyPr rot="-5400000" spcFirstLastPara="1" vertOverflow="ellipsis" vert="horz" wrap="square" anchor="ctr" anchorCtr="1"/>
              <a:lstStyle/>
              <a:p>
                <a:pPr>
                  <a:defRPr sz="1100" b="1" i="0" u="none" strike="noStrike" baseline="0">
                    <a:solidFill>
                      <a:schemeClr val="tx1">
                        <a:lumMod val="65000"/>
                        <a:lumOff val="35000"/>
                      </a:schemeClr>
                    </a:solidFill>
                    <a:latin typeface="+mn-lt"/>
                    <a:ea typeface="+mn-ea"/>
                    <a:cs typeface="+mn-cs"/>
                  </a:defRPr>
                </a:pPr>
                <a:r>
                  <a:rPr lang="en-US" sz="1100" b="1"/>
                  <a:t>Opioid</a:t>
                </a:r>
                <a:r>
                  <a:rPr lang="en-US" sz="1100" b="1" baseline="0"/>
                  <a:t> Prescription </a:t>
                </a:r>
                <a:r>
                  <a:rPr lang="en-US" sz="1100" b="1"/>
                  <a:t>Rate, per 1000 Population</a:t>
                </a:r>
              </a:p>
            </c:rich>
          </c:tx>
          <c:layout>
            <c:manualLayout>
              <c:xMode val="edge"/>
              <c:yMode val="edge"/>
              <c:x val="1.52611199981912E-2"/>
              <c:y val="0.117503892521909"/>
            </c:manualLayout>
          </c:layout>
          <c:overlay val="0"/>
          <c:spPr>
            <a:noFill/>
            <a:ln>
              <a:noFill/>
            </a:ln>
            <a:effectLst/>
          </c:spPr>
          <c:txPr>
            <a:bodyPr rot="-5400000" spcFirstLastPara="1" vertOverflow="ellipsis" vert="horz" wrap="square" anchor="ctr" anchorCtr="1"/>
            <a:lstStyle/>
            <a:p>
              <a:pPr>
                <a:defRPr sz="1100" b="1" i="0" u="none" strike="noStrike"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baseline="0">
                <a:solidFill>
                  <a:schemeClr val="tx1">
                    <a:lumMod val="65000"/>
                    <a:lumOff val="35000"/>
                  </a:schemeClr>
                </a:solidFill>
                <a:latin typeface="+mn-lt"/>
                <a:ea typeface="+mn-ea"/>
                <a:cs typeface="+mn-cs"/>
              </a:defRPr>
            </a:pPr>
            <a:endParaRPr lang="en-US"/>
          </a:p>
        </c:txPr>
        <c:crossAx val="351578656"/>
        <c:crosses val="autoZero"/>
        <c:crossBetween val="between"/>
      </c:valAx>
      <c:spPr>
        <a:noFill/>
        <a:ln>
          <a:noFill/>
        </a:ln>
        <a:effectLst/>
      </c:spPr>
    </c:plotArea>
    <c:legend>
      <c:legendPos val="b"/>
      <c:layout>
        <c:manualLayout>
          <c:xMode val="edge"/>
          <c:yMode val="edge"/>
          <c:x val="1.3157858659292299E-2"/>
          <c:y val="0.91264078796450998"/>
          <c:w val="0.98684209555772695"/>
          <c:h val="4.9270417840105801E-2"/>
        </c:manualLayout>
      </c:layout>
      <c:overlay val="0"/>
      <c:spPr>
        <a:noFill/>
        <a:ln>
          <a:noFill/>
        </a:ln>
        <a:effectLst/>
      </c:spPr>
      <c:txPr>
        <a:bodyPr rot="0" spcFirstLastPara="1" vertOverflow="ellipsis" vert="horz" wrap="square" anchor="ctr" anchorCtr="1"/>
        <a:lstStyle/>
        <a:p>
          <a:pPr>
            <a:defRPr sz="900" b="0" i="0" u="none" strike="noStrike"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28575">
      <a:solidFill>
        <a:schemeClr val="bg2">
          <a:lumMod val="90000"/>
        </a:schemeClr>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0.57775</cdr:x>
      <cdr:y>0.1437</cdr:y>
    </cdr:from>
    <cdr:to>
      <cdr:x>0.6708</cdr:x>
      <cdr:y>0.23369</cdr:y>
    </cdr:to>
    <cdr:sp macro="" textlink="">
      <cdr:nvSpPr>
        <cdr:cNvPr id="2" name="TextBox 1"/>
        <cdr:cNvSpPr txBox="1"/>
      </cdr:nvSpPr>
      <cdr:spPr>
        <a:xfrm xmlns:a="http://schemas.openxmlformats.org/drawingml/2006/main">
          <a:off x="5899907" y="597809"/>
          <a:ext cx="950219" cy="374377"/>
        </a:xfrm>
        <a:prstGeom xmlns:a="http://schemas.openxmlformats.org/drawingml/2006/main" prst="rect">
          <a:avLst/>
        </a:prstGeom>
        <a:noFill xmlns:a="http://schemas.openxmlformats.org/drawingml/2006/main"/>
      </cdr:spPr>
      <cdr:txBody>
        <a:bodyPr xmlns:a="http://schemas.openxmlformats.org/drawingml/2006/main" vertOverflow="clip" wrap="square" rtlCol="0"/>
        <a:lstStyle xmlns:a="http://schemas.openxmlformats.org/drawingml/2006/main"/>
        <a:p xmlns:a="http://schemas.openxmlformats.org/drawingml/2006/main">
          <a:r>
            <a:rPr lang="en-US" sz="1600" b="1" dirty="0" smtClean="0">
              <a:solidFill>
                <a:srgbClr val="00B0F0"/>
              </a:solidFill>
            </a:rPr>
            <a:t>2014</a:t>
          </a:r>
          <a:endParaRPr lang="en-US" sz="1600" b="1" dirty="0">
            <a:solidFill>
              <a:srgbClr val="00B0F0"/>
            </a:solidFill>
          </a:endParaRPr>
        </a:p>
      </cdr:txBody>
    </cdr:sp>
  </cdr:relSizeAnchor>
  <cdr:relSizeAnchor xmlns:cdr="http://schemas.openxmlformats.org/drawingml/2006/chartDrawing">
    <cdr:from>
      <cdr:x>0.66881</cdr:x>
      <cdr:y>0.27464</cdr:y>
    </cdr:from>
    <cdr:to>
      <cdr:x>0.75533</cdr:x>
      <cdr:y>0.36567</cdr:y>
    </cdr:to>
    <cdr:sp macro="" textlink="">
      <cdr:nvSpPr>
        <cdr:cNvPr id="4" name="TextBox 3"/>
        <cdr:cNvSpPr txBox="1"/>
      </cdr:nvSpPr>
      <cdr:spPr>
        <a:xfrm xmlns:a="http://schemas.openxmlformats.org/drawingml/2006/main">
          <a:off x="6829881" y="1142554"/>
          <a:ext cx="883536" cy="378704"/>
        </a:xfrm>
        <a:prstGeom xmlns:a="http://schemas.openxmlformats.org/drawingml/2006/main" prst="rect">
          <a:avLst/>
        </a:prstGeom>
        <a:noFill xmlns:a="http://schemas.openxmlformats.org/drawingml/2006/mai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rgbClr val="002060"/>
              </a:solidFill>
            </a:rPr>
            <a:t>2017</a:t>
          </a:r>
        </a:p>
      </cdr:txBody>
    </cdr:sp>
  </cdr:relSizeAnchor>
  <cdr:relSizeAnchor xmlns:cdr="http://schemas.openxmlformats.org/drawingml/2006/chartDrawing">
    <cdr:from>
      <cdr:x>0.61992</cdr:x>
      <cdr:y>0.23362</cdr:y>
    </cdr:from>
    <cdr:to>
      <cdr:x>0.68181</cdr:x>
      <cdr:y>0.32015</cdr:y>
    </cdr:to>
    <cdr:sp macro="" textlink="">
      <cdr:nvSpPr>
        <cdr:cNvPr id="5" name="TextBox 4"/>
        <cdr:cNvSpPr txBox="1"/>
      </cdr:nvSpPr>
      <cdr:spPr>
        <a:xfrm xmlns:a="http://schemas.openxmlformats.org/drawingml/2006/main">
          <a:off x="6330573" y="971923"/>
          <a:ext cx="632052" cy="359983"/>
        </a:xfrm>
        <a:prstGeom xmlns:a="http://schemas.openxmlformats.org/drawingml/2006/main" prst="rect">
          <a:avLst/>
        </a:prstGeom>
        <a:noFill xmlns:a="http://schemas.openxmlformats.org/drawingml/2006/mai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rgbClr val="0070C0"/>
              </a:solidFill>
            </a:rPr>
            <a:t>2016</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3E7E9-5328-2444-9004-FDFA8475759D}" type="datetimeFigureOut">
              <a:rPr lang="en-US" smtClean="0"/>
              <a:t>3/24/2020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75930B-29F1-5445-A0D1-0686D73F13FA}" type="slidenum">
              <a:rPr lang="en-US" smtClean="0"/>
              <a:t>‹#›</a:t>
            </a:fld>
            <a:endParaRPr lang="en-US"/>
          </a:p>
        </p:txBody>
      </p:sp>
    </p:spTree>
    <p:extLst>
      <p:ext uri="{BB962C8B-B14F-4D97-AF65-F5344CB8AC3E}">
        <p14:creationId xmlns:p14="http://schemas.microsoft.com/office/powerpoint/2010/main" val="1426122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75930B-29F1-5445-A0D1-0686D73F13FA}" type="slidenum">
              <a:rPr lang="en-US" smtClean="0"/>
              <a:t>1</a:t>
            </a:fld>
            <a:endParaRPr lang="en-US"/>
          </a:p>
        </p:txBody>
      </p:sp>
    </p:spTree>
    <p:extLst>
      <p:ext uri="{BB962C8B-B14F-4D97-AF65-F5344CB8AC3E}">
        <p14:creationId xmlns:p14="http://schemas.microsoft.com/office/powerpoint/2010/main" val="379228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775930B-29F1-5445-A0D1-0686D73F13FA}" type="slidenum">
              <a:rPr lang="en-US" smtClean="0"/>
              <a:t>13</a:t>
            </a:fld>
            <a:endParaRPr lang="en-US"/>
          </a:p>
        </p:txBody>
      </p:sp>
    </p:spTree>
    <p:extLst>
      <p:ext uri="{BB962C8B-B14F-4D97-AF65-F5344CB8AC3E}">
        <p14:creationId xmlns:p14="http://schemas.microsoft.com/office/powerpoint/2010/main" val="361656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775930B-29F1-5445-A0D1-0686D73F13FA}" type="slidenum">
              <a:rPr lang="en-US" smtClean="0"/>
              <a:t>14</a:t>
            </a:fld>
            <a:endParaRPr lang="en-US"/>
          </a:p>
        </p:txBody>
      </p:sp>
    </p:spTree>
    <p:extLst>
      <p:ext uri="{BB962C8B-B14F-4D97-AF65-F5344CB8AC3E}">
        <p14:creationId xmlns:p14="http://schemas.microsoft.com/office/powerpoint/2010/main" val="1956041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75930B-29F1-5445-A0D1-0686D73F13FA}" type="slidenum">
              <a:rPr lang="en-US" smtClean="0"/>
              <a:t>15</a:t>
            </a:fld>
            <a:endParaRPr lang="en-US"/>
          </a:p>
        </p:txBody>
      </p:sp>
    </p:spTree>
    <p:extLst>
      <p:ext uri="{BB962C8B-B14F-4D97-AF65-F5344CB8AC3E}">
        <p14:creationId xmlns:p14="http://schemas.microsoft.com/office/powerpoint/2010/main" val="2006250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775930B-29F1-5445-A0D1-0686D73F13FA}" type="slidenum">
              <a:rPr lang="en-US" smtClean="0"/>
              <a:t>16</a:t>
            </a:fld>
            <a:endParaRPr lang="en-US"/>
          </a:p>
        </p:txBody>
      </p:sp>
    </p:spTree>
    <p:extLst>
      <p:ext uri="{BB962C8B-B14F-4D97-AF65-F5344CB8AC3E}">
        <p14:creationId xmlns:p14="http://schemas.microsoft.com/office/powerpoint/2010/main" val="932461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C775930B-29F1-5445-A0D1-0686D73F13FA}" type="slidenum">
              <a:rPr lang="en-US" smtClean="0"/>
              <a:t>17</a:t>
            </a:fld>
            <a:endParaRPr lang="en-US"/>
          </a:p>
        </p:txBody>
      </p:sp>
    </p:spTree>
    <p:extLst>
      <p:ext uri="{BB962C8B-B14F-4D97-AF65-F5344CB8AC3E}">
        <p14:creationId xmlns:p14="http://schemas.microsoft.com/office/powerpoint/2010/main" val="2029426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C775930B-29F1-5445-A0D1-0686D73F13FA}" type="slidenum">
              <a:rPr lang="en-US" smtClean="0"/>
              <a:t>18</a:t>
            </a:fld>
            <a:endParaRPr lang="en-US"/>
          </a:p>
        </p:txBody>
      </p:sp>
    </p:spTree>
    <p:extLst>
      <p:ext uri="{BB962C8B-B14F-4D97-AF65-F5344CB8AC3E}">
        <p14:creationId xmlns:p14="http://schemas.microsoft.com/office/powerpoint/2010/main" val="954526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75930B-29F1-5445-A0D1-0686D73F13FA}" type="slidenum">
              <a:rPr lang="en-US" smtClean="0"/>
              <a:t>19</a:t>
            </a:fld>
            <a:endParaRPr lang="en-US"/>
          </a:p>
        </p:txBody>
      </p:sp>
    </p:spTree>
    <p:extLst>
      <p:ext uri="{BB962C8B-B14F-4D97-AF65-F5344CB8AC3E}">
        <p14:creationId xmlns:p14="http://schemas.microsoft.com/office/powerpoint/2010/main" val="673372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75930B-29F1-5445-A0D1-0686D73F13FA}" type="slidenum">
              <a:rPr lang="en-US" smtClean="0"/>
              <a:t>20</a:t>
            </a:fld>
            <a:endParaRPr lang="en-US"/>
          </a:p>
        </p:txBody>
      </p:sp>
    </p:spTree>
    <p:extLst>
      <p:ext uri="{BB962C8B-B14F-4D97-AF65-F5344CB8AC3E}">
        <p14:creationId xmlns:p14="http://schemas.microsoft.com/office/powerpoint/2010/main" val="1647304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75930B-29F1-5445-A0D1-0686D73F13FA}" type="slidenum">
              <a:rPr lang="en-US" smtClean="0"/>
              <a:t>21</a:t>
            </a:fld>
            <a:endParaRPr lang="en-US"/>
          </a:p>
        </p:txBody>
      </p:sp>
    </p:spTree>
    <p:extLst>
      <p:ext uri="{BB962C8B-B14F-4D97-AF65-F5344CB8AC3E}">
        <p14:creationId xmlns:p14="http://schemas.microsoft.com/office/powerpoint/2010/main" val="1542911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Trendlines</a:t>
            </a:r>
            <a:endParaRPr lang="en-US" dirty="0"/>
          </a:p>
        </p:txBody>
      </p:sp>
      <p:sp>
        <p:nvSpPr>
          <p:cNvPr id="4" name="Slide Number Placeholder 3"/>
          <p:cNvSpPr>
            <a:spLocks noGrp="1"/>
          </p:cNvSpPr>
          <p:nvPr>
            <p:ph type="sldNum" sz="quarter" idx="10"/>
          </p:nvPr>
        </p:nvSpPr>
        <p:spPr/>
        <p:txBody>
          <a:bodyPr/>
          <a:lstStyle/>
          <a:p>
            <a:fld id="{C775930B-29F1-5445-A0D1-0686D73F13FA}" type="slidenum">
              <a:rPr lang="en-US" smtClean="0"/>
              <a:t>22</a:t>
            </a:fld>
            <a:endParaRPr lang="en-US"/>
          </a:p>
        </p:txBody>
      </p:sp>
    </p:spTree>
    <p:extLst>
      <p:ext uri="{BB962C8B-B14F-4D97-AF65-F5344CB8AC3E}">
        <p14:creationId xmlns:p14="http://schemas.microsoft.com/office/powerpoint/2010/main" val="1482173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75930B-29F1-5445-A0D1-0686D73F13FA}" type="slidenum">
              <a:rPr lang="en-US" smtClean="0"/>
              <a:t>2</a:t>
            </a:fld>
            <a:endParaRPr lang="en-US"/>
          </a:p>
        </p:txBody>
      </p:sp>
    </p:spTree>
    <p:extLst>
      <p:ext uri="{BB962C8B-B14F-4D97-AF65-F5344CB8AC3E}">
        <p14:creationId xmlns:p14="http://schemas.microsoft.com/office/powerpoint/2010/main" val="1378006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Trendlines</a:t>
            </a:r>
            <a:endParaRPr lang="en-US" dirty="0"/>
          </a:p>
        </p:txBody>
      </p:sp>
      <p:sp>
        <p:nvSpPr>
          <p:cNvPr id="4" name="Slide Number Placeholder 3"/>
          <p:cNvSpPr>
            <a:spLocks noGrp="1"/>
          </p:cNvSpPr>
          <p:nvPr>
            <p:ph type="sldNum" sz="quarter" idx="10"/>
          </p:nvPr>
        </p:nvSpPr>
        <p:spPr/>
        <p:txBody>
          <a:bodyPr/>
          <a:lstStyle/>
          <a:p>
            <a:fld id="{C775930B-29F1-5445-A0D1-0686D73F13FA}" type="slidenum">
              <a:rPr lang="en-US" smtClean="0"/>
              <a:t>23</a:t>
            </a:fld>
            <a:endParaRPr lang="en-US"/>
          </a:p>
        </p:txBody>
      </p:sp>
    </p:spTree>
    <p:extLst>
      <p:ext uri="{BB962C8B-B14F-4D97-AF65-F5344CB8AC3E}">
        <p14:creationId xmlns:p14="http://schemas.microsoft.com/office/powerpoint/2010/main" val="751163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Trendline</a:t>
            </a:r>
            <a:endParaRPr lang="en-US" dirty="0"/>
          </a:p>
        </p:txBody>
      </p:sp>
      <p:sp>
        <p:nvSpPr>
          <p:cNvPr id="4" name="Slide Number Placeholder 3"/>
          <p:cNvSpPr>
            <a:spLocks noGrp="1"/>
          </p:cNvSpPr>
          <p:nvPr>
            <p:ph type="sldNum" sz="quarter" idx="10"/>
          </p:nvPr>
        </p:nvSpPr>
        <p:spPr/>
        <p:txBody>
          <a:bodyPr/>
          <a:lstStyle/>
          <a:p>
            <a:fld id="{C775930B-29F1-5445-A0D1-0686D73F13FA}" type="slidenum">
              <a:rPr lang="en-US" smtClean="0"/>
              <a:t>24</a:t>
            </a:fld>
            <a:endParaRPr lang="en-US"/>
          </a:p>
        </p:txBody>
      </p:sp>
    </p:spTree>
    <p:extLst>
      <p:ext uri="{BB962C8B-B14F-4D97-AF65-F5344CB8AC3E}">
        <p14:creationId xmlns:p14="http://schemas.microsoft.com/office/powerpoint/2010/main" val="567803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Goal-oriented Committees:</a:t>
            </a:r>
            <a:r>
              <a:rPr lang="en-US" baseline="0" dirty="0" smtClean="0"/>
              <a:t> 1. Lowering Opioid Prescriptions Rates, 2. MAT Expansion, 3. Naloxone Distribution, 4. Primary Prevention (and Sustainability)</a:t>
            </a:r>
          </a:p>
          <a:p>
            <a:endParaRPr lang="en-US" dirty="0"/>
          </a:p>
        </p:txBody>
      </p:sp>
      <p:sp>
        <p:nvSpPr>
          <p:cNvPr id="4" name="Slide Number Placeholder 3"/>
          <p:cNvSpPr>
            <a:spLocks noGrp="1"/>
          </p:cNvSpPr>
          <p:nvPr>
            <p:ph type="sldNum" sz="quarter" idx="10"/>
          </p:nvPr>
        </p:nvSpPr>
        <p:spPr/>
        <p:txBody>
          <a:bodyPr/>
          <a:lstStyle/>
          <a:p>
            <a:fld id="{C775930B-29F1-5445-A0D1-0686D73F13FA}" type="slidenum">
              <a:rPr lang="en-US" smtClean="0"/>
              <a:t>26</a:t>
            </a:fld>
            <a:endParaRPr lang="en-US"/>
          </a:p>
        </p:txBody>
      </p:sp>
    </p:spTree>
    <p:extLst>
      <p:ext uri="{BB962C8B-B14F-4D97-AF65-F5344CB8AC3E}">
        <p14:creationId xmlns:p14="http://schemas.microsoft.com/office/powerpoint/2010/main" val="16753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a:t>
            </a:r>
            <a:r>
              <a:rPr lang="en-US" baseline="0" dirty="0" smtClean="0"/>
              <a:t> important a</a:t>
            </a:r>
            <a:r>
              <a:rPr lang="en-US" dirty="0" smtClean="0"/>
              <a:t>ctions must focus on addressing underlying contributors to the crisis: 1. prevention/public awareness/education, 2. inappropriate prescribing, 3. lack of evidence-based treatment/MAT</a:t>
            </a:r>
            <a:endParaRPr lang="en-US" dirty="0"/>
          </a:p>
        </p:txBody>
      </p:sp>
      <p:sp>
        <p:nvSpPr>
          <p:cNvPr id="4" name="Slide Number Placeholder 3"/>
          <p:cNvSpPr>
            <a:spLocks noGrp="1"/>
          </p:cNvSpPr>
          <p:nvPr>
            <p:ph type="sldNum" sz="quarter" idx="10"/>
          </p:nvPr>
        </p:nvSpPr>
        <p:spPr/>
        <p:txBody>
          <a:bodyPr/>
          <a:lstStyle/>
          <a:p>
            <a:fld id="{C775930B-29F1-5445-A0D1-0686D73F13FA}" type="slidenum">
              <a:rPr lang="en-US" smtClean="0"/>
              <a:t>27</a:t>
            </a:fld>
            <a:endParaRPr lang="en-US"/>
          </a:p>
        </p:txBody>
      </p:sp>
    </p:spTree>
    <p:extLst>
      <p:ext uri="{BB962C8B-B14F-4D97-AF65-F5344CB8AC3E}">
        <p14:creationId xmlns:p14="http://schemas.microsoft.com/office/powerpoint/2010/main" val="7093410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75930B-29F1-5445-A0D1-0686D73F13FA}" type="slidenum">
              <a:rPr lang="en-US" smtClean="0"/>
              <a:t>28</a:t>
            </a:fld>
            <a:endParaRPr lang="en-US"/>
          </a:p>
        </p:txBody>
      </p:sp>
    </p:spTree>
    <p:extLst>
      <p:ext uri="{BB962C8B-B14F-4D97-AF65-F5344CB8AC3E}">
        <p14:creationId xmlns:p14="http://schemas.microsoft.com/office/powerpoint/2010/main" val="16772832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75930B-29F1-5445-A0D1-0686D73F13FA}" type="slidenum">
              <a:rPr lang="en-US" smtClean="0"/>
              <a:t>29</a:t>
            </a:fld>
            <a:endParaRPr lang="en-US"/>
          </a:p>
        </p:txBody>
      </p:sp>
    </p:spTree>
    <p:extLst>
      <p:ext uri="{BB962C8B-B14F-4D97-AF65-F5344CB8AC3E}">
        <p14:creationId xmlns:p14="http://schemas.microsoft.com/office/powerpoint/2010/main" val="1897086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775930B-29F1-5445-A0D1-0686D73F13FA}" type="slidenum">
              <a:rPr lang="en-US" smtClean="0"/>
              <a:t>30</a:t>
            </a:fld>
            <a:endParaRPr lang="en-US"/>
          </a:p>
        </p:txBody>
      </p:sp>
    </p:spTree>
    <p:extLst>
      <p:ext uri="{BB962C8B-B14F-4D97-AF65-F5344CB8AC3E}">
        <p14:creationId xmlns:p14="http://schemas.microsoft.com/office/powerpoint/2010/main" val="290657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775930B-29F1-5445-A0D1-0686D73F13FA}" type="slidenum">
              <a:rPr lang="en-US" smtClean="0"/>
              <a:t>31</a:t>
            </a:fld>
            <a:endParaRPr lang="en-US"/>
          </a:p>
        </p:txBody>
      </p:sp>
    </p:spTree>
    <p:extLst>
      <p:ext uri="{BB962C8B-B14F-4D97-AF65-F5344CB8AC3E}">
        <p14:creationId xmlns:p14="http://schemas.microsoft.com/office/powerpoint/2010/main" val="919758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75930B-29F1-5445-A0D1-0686D73F13FA}" type="slidenum">
              <a:rPr lang="en-US" smtClean="0"/>
              <a:t>3</a:t>
            </a:fld>
            <a:endParaRPr lang="en-US"/>
          </a:p>
        </p:txBody>
      </p:sp>
    </p:spTree>
    <p:extLst>
      <p:ext uri="{BB962C8B-B14F-4D97-AF65-F5344CB8AC3E}">
        <p14:creationId xmlns:p14="http://schemas.microsoft.com/office/powerpoint/2010/main" val="128543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775930B-29F1-5445-A0D1-0686D73F13FA}" type="slidenum">
              <a:rPr lang="en-US" smtClean="0"/>
              <a:t>4</a:t>
            </a:fld>
            <a:endParaRPr lang="en-US"/>
          </a:p>
        </p:txBody>
      </p:sp>
    </p:spTree>
    <p:extLst>
      <p:ext uri="{BB962C8B-B14F-4D97-AF65-F5344CB8AC3E}">
        <p14:creationId xmlns:p14="http://schemas.microsoft.com/office/powerpoint/2010/main" val="1622275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75930B-29F1-5445-A0D1-0686D73F13FA}" type="slidenum">
              <a:rPr lang="en-US" smtClean="0"/>
              <a:t>5</a:t>
            </a:fld>
            <a:endParaRPr lang="en-US"/>
          </a:p>
        </p:txBody>
      </p:sp>
    </p:spTree>
    <p:extLst>
      <p:ext uri="{BB962C8B-B14F-4D97-AF65-F5344CB8AC3E}">
        <p14:creationId xmlns:p14="http://schemas.microsoft.com/office/powerpoint/2010/main" val="170157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baseline="0" dirty="0" smtClean="0">
              <a:solidFill>
                <a:schemeClr val="bg1"/>
              </a:solidFill>
            </a:endParaRPr>
          </a:p>
        </p:txBody>
      </p:sp>
      <p:sp>
        <p:nvSpPr>
          <p:cNvPr id="4" name="Slide Number Placeholder 3"/>
          <p:cNvSpPr>
            <a:spLocks noGrp="1"/>
          </p:cNvSpPr>
          <p:nvPr>
            <p:ph type="sldNum" sz="quarter" idx="10"/>
          </p:nvPr>
        </p:nvSpPr>
        <p:spPr/>
        <p:txBody>
          <a:bodyPr/>
          <a:lstStyle/>
          <a:p>
            <a:fld id="{C775930B-29F1-5445-A0D1-0686D73F13FA}" type="slidenum">
              <a:rPr lang="en-US" smtClean="0"/>
              <a:t>8</a:t>
            </a:fld>
            <a:endParaRPr lang="en-US"/>
          </a:p>
        </p:txBody>
      </p:sp>
    </p:spTree>
    <p:extLst>
      <p:ext uri="{BB962C8B-B14F-4D97-AF65-F5344CB8AC3E}">
        <p14:creationId xmlns:p14="http://schemas.microsoft.com/office/powerpoint/2010/main" val="498999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75930B-29F1-5445-A0D1-0686D73F13FA}" type="slidenum">
              <a:rPr lang="en-US" smtClean="0"/>
              <a:t>9</a:t>
            </a:fld>
            <a:endParaRPr lang="en-US"/>
          </a:p>
        </p:txBody>
      </p:sp>
    </p:spTree>
    <p:extLst>
      <p:ext uri="{BB962C8B-B14F-4D97-AF65-F5344CB8AC3E}">
        <p14:creationId xmlns:p14="http://schemas.microsoft.com/office/powerpoint/2010/main" val="1477763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75930B-29F1-5445-A0D1-0686D73F13FA}" type="slidenum">
              <a:rPr lang="en-US" smtClean="0"/>
              <a:t>10</a:t>
            </a:fld>
            <a:endParaRPr lang="en-US"/>
          </a:p>
        </p:txBody>
      </p:sp>
    </p:spTree>
    <p:extLst>
      <p:ext uri="{BB962C8B-B14F-4D97-AF65-F5344CB8AC3E}">
        <p14:creationId xmlns:p14="http://schemas.microsoft.com/office/powerpoint/2010/main" val="1349625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75930B-29F1-5445-A0D1-0686D73F13FA}" type="slidenum">
              <a:rPr lang="en-US" smtClean="0"/>
              <a:t>11</a:t>
            </a:fld>
            <a:endParaRPr lang="en-US"/>
          </a:p>
        </p:txBody>
      </p:sp>
    </p:spTree>
    <p:extLst>
      <p:ext uri="{BB962C8B-B14F-4D97-AF65-F5344CB8AC3E}">
        <p14:creationId xmlns:p14="http://schemas.microsoft.com/office/powerpoint/2010/main" val="2042711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734C47-DF39-0449-A4AE-01C5F590C858}"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FBD850-5436-0C42-9953-FEF9FC322EE9}" type="slidenum">
              <a:rPr lang="en-US" smtClean="0"/>
              <a:t>‹#›</a:t>
            </a:fld>
            <a:endParaRPr lang="en-US"/>
          </a:p>
        </p:txBody>
      </p:sp>
    </p:spTree>
    <p:extLst>
      <p:ext uri="{BB962C8B-B14F-4D97-AF65-F5344CB8AC3E}">
        <p14:creationId xmlns:p14="http://schemas.microsoft.com/office/powerpoint/2010/main" val="1258308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734C47-DF39-0449-A4AE-01C5F590C858}"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FBD850-5436-0C42-9953-FEF9FC322EE9}" type="slidenum">
              <a:rPr lang="en-US" smtClean="0"/>
              <a:t>‹#›</a:t>
            </a:fld>
            <a:endParaRPr lang="en-US"/>
          </a:p>
        </p:txBody>
      </p:sp>
    </p:spTree>
    <p:extLst>
      <p:ext uri="{BB962C8B-B14F-4D97-AF65-F5344CB8AC3E}">
        <p14:creationId xmlns:p14="http://schemas.microsoft.com/office/powerpoint/2010/main" val="254077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734C47-DF39-0449-A4AE-01C5F590C858}"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FBD850-5436-0C42-9953-FEF9FC322EE9}" type="slidenum">
              <a:rPr lang="en-US" smtClean="0"/>
              <a:t>‹#›</a:t>
            </a:fld>
            <a:endParaRPr lang="en-US"/>
          </a:p>
        </p:txBody>
      </p:sp>
    </p:spTree>
    <p:extLst>
      <p:ext uri="{BB962C8B-B14F-4D97-AF65-F5344CB8AC3E}">
        <p14:creationId xmlns:p14="http://schemas.microsoft.com/office/powerpoint/2010/main" val="1084027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734C47-DF39-0449-A4AE-01C5F590C858}"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FBD850-5436-0C42-9953-FEF9FC322EE9}" type="slidenum">
              <a:rPr lang="en-US" smtClean="0"/>
              <a:t>‹#›</a:t>
            </a:fld>
            <a:endParaRPr lang="en-US"/>
          </a:p>
        </p:txBody>
      </p:sp>
    </p:spTree>
    <p:extLst>
      <p:ext uri="{BB962C8B-B14F-4D97-AF65-F5344CB8AC3E}">
        <p14:creationId xmlns:p14="http://schemas.microsoft.com/office/powerpoint/2010/main" val="2123437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734C47-DF39-0449-A4AE-01C5F590C858}"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FBD850-5436-0C42-9953-FEF9FC322EE9}" type="slidenum">
              <a:rPr lang="en-US" smtClean="0"/>
              <a:t>‹#›</a:t>
            </a:fld>
            <a:endParaRPr lang="en-US"/>
          </a:p>
        </p:txBody>
      </p:sp>
    </p:spTree>
    <p:extLst>
      <p:ext uri="{BB962C8B-B14F-4D97-AF65-F5344CB8AC3E}">
        <p14:creationId xmlns:p14="http://schemas.microsoft.com/office/powerpoint/2010/main" val="1724698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734C47-DF39-0449-A4AE-01C5F590C858}" type="datetimeFigureOut">
              <a:rPr lang="en-US" smtClean="0"/>
              <a:t>3/24/2020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FBD850-5436-0C42-9953-FEF9FC322EE9}" type="slidenum">
              <a:rPr lang="en-US" smtClean="0"/>
              <a:t>‹#›</a:t>
            </a:fld>
            <a:endParaRPr lang="en-US"/>
          </a:p>
        </p:txBody>
      </p:sp>
    </p:spTree>
    <p:extLst>
      <p:ext uri="{BB962C8B-B14F-4D97-AF65-F5344CB8AC3E}">
        <p14:creationId xmlns:p14="http://schemas.microsoft.com/office/powerpoint/2010/main" val="280245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734C47-DF39-0449-A4AE-01C5F590C858}" type="datetimeFigureOut">
              <a:rPr lang="en-US" smtClean="0"/>
              <a:t>3/24/2020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FBD850-5436-0C42-9953-FEF9FC322EE9}" type="slidenum">
              <a:rPr lang="en-US" smtClean="0"/>
              <a:t>‹#›</a:t>
            </a:fld>
            <a:endParaRPr lang="en-US"/>
          </a:p>
        </p:txBody>
      </p:sp>
    </p:spTree>
    <p:extLst>
      <p:ext uri="{BB962C8B-B14F-4D97-AF65-F5344CB8AC3E}">
        <p14:creationId xmlns:p14="http://schemas.microsoft.com/office/powerpoint/2010/main" val="661808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734C47-DF39-0449-A4AE-01C5F590C858}" type="datetimeFigureOut">
              <a:rPr lang="en-US" smtClean="0"/>
              <a:t>3/24/2020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FBD850-5436-0C42-9953-FEF9FC322EE9}" type="slidenum">
              <a:rPr lang="en-US" smtClean="0"/>
              <a:t>‹#›</a:t>
            </a:fld>
            <a:endParaRPr lang="en-US"/>
          </a:p>
        </p:txBody>
      </p:sp>
    </p:spTree>
    <p:extLst>
      <p:ext uri="{BB962C8B-B14F-4D97-AF65-F5344CB8AC3E}">
        <p14:creationId xmlns:p14="http://schemas.microsoft.com/office/powerpoint/2010/main" val="1197332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734C47-DF39-0449-A4AE-01C5F590C858}" type="datetimeFigureOut">
              <a:rPr lang="en-US" smtClean="0"/>
              <a:t>3/24/2020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FBD850-5436-0C42-9953-FEF9FC322EE9}" type="slidenum">
              <a:rPr lang="en-US" smtClean="0"/>
              <a:t>‹#›</a:t>
            </a:fld>
            <a:endParaRPr lang="en-US"/>
          </a:p>
        </p:txBody>
      </p:sp>
    </p:spTree>
    <p:extLst>
      <p:ext uri="{BB962C8B-B14F-4D97-AF65-F5344CB8AC3E}">
        <p14:creationId xmlns:p14="http://schemas.microsoft.com/office/powerpoint/2010/main" val="1643101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734C47-DF39-0449-A4AE-01C5F590C858}" type="datetimeFigureOut">
              <a:rPr lang="en-US" smtClean="0"/>
              <a:t>3/24/2020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FBD850-5436-0C42-9953-FEF9FC322EE9}" type="slidenum">
              <a:rPr lang="en-US" smtClean="0"/>
              <a:t>‹#›</a:t>
            </a:fld>
            <a:endParaRPr lang="en-US"/>
          </a:p>
        </p:txBody>
      </p:sp>
    </p:spTree>
    <p:extLst>
      <p:ext uri="{BB962C8B-B14F-4D97-AF65-F5344CB8AC3E}">
        <p14:creationId xmlns:p14="http://schemas.microsoft.com/office/powerpoint/2010/main" val="1111130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734C47-DF39-0449-A4AE-01C5F590C858}" type="datetimeFigureOut">
              <a:rPr lang="en-US" smtClean="0"/>
              <a:t>3/24/2020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FBD850-5436-0C42-9953-FEF9FC322EE9}" type="slidenum">
              <a:rPr lang="en-US" smtClean="0"/>
              <a:t>‹#›</a:t>
            </a:fld>
            <a:endParaRPr lang="en-US"/>
          </a:p>
        </p:txBody>
      </p:sp>
    </p:spTree>
    <p:extLst>
      <p:ext uri="{BB962C8B-B14F-4D97-AF65-F5344CB8AC3E}">
        <p14:creationId xmlns:p14="http://schemas.microsoft.com/office/powerpoint/2010/main" val="254922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734C47-DF39-0449-A4AE-01C5F590C858}" type="datetimeFigureOut">
              <a:rPr lang="en-US" smtClean="0"/>
              <a:t>3/24/2020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FBD850-5436-0C42-9953-FEF9FC322EE9}" type="slidenum">
              <a:rPr lang="en-US" smtClean="0"/>
              <a:t>‹#›</a:t>
            </a:fld>
            <a:endParaRPr lang="en-US"/>
          </a:p>
        </p:txBody>
      </p:sp>
    </p:spTree>
    <p:extLst>
      <p:ext uri="{BB962C8B-B14F-4D97-AF65-F5344CB8AC3E}">
        <p14:creationId xmlns:p14="http://schemas.microsoft.com/office/powerpoint/2010/main" val="1666620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www.samhsa.gov/data/nsduh/reports-detailed-tables-2017-NSDUH"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www.samhsa.gov/data/nsduh/reports-detailed-tables-2017-NSDUH" TargetMode="Externa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www.cdc.gov/drugoverdose/prescribing/app.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cdc.gov/drugoverdose/prescribing/guideline.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cdc.gov/drugoverdose/pdf/pubs/2018-evidence-based-strategies.pdf"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hyperlink" Target="https://www.timesheraldonline.com/2018/07/17/solano-county-included-in-beefed-up-federal-fight-against-opioids-local-cities-preparing/" TargetMode="External"/><Relationship Id="rId3" Type="http://schemas.openxmlformats.org/officeDocument/2006/relationships/hyperlink" Target="https://www.cdc.gov/drugoverdose/data/analysis.html" TargetMode="External"/><Relationship Id="rId7" Type="http://schemas.openxmlformats.org/officeDocument/2006/relationships/hyperlink" Target="https://www.ncbi.nlm.nih.gov/books/NBK458653/" TargetMode="External"/><Relationship Id="rId2" Type="http://schemas.openxmlformats.org/officeDocument/2006/relationships/hyperlink" Target="https://www.cdc.gov/drugoverdose/pdf/pubs/2018-evidence-based-strategies.pdf" TargetMode="External"/><Relationship Id="rId1" Type="http://schemas.openxmlformats.org/officeDocument/2006/relationships/slideLayout" Target="../slideLayouts/slideLayout7.xml"/><Relationship Id="rId6" Type="http://schemas.openxmlformats.org/officeDocument/2006/relationships/hyperlink" Target="https://www.drugabuse.gov/related-topics/trends-statistics/overdose-death-rates" TargetMode="External"/><Relationship Id="rId5" Type="http://schemas.openxmlformats.org/officeDocument/2006/relationships/hyperlink" Target="http://www.cdc.gov/drugoverdose/pdf/pubs/2018-cdc-drugsurveillance-report.pdf" TargetMode="External"/><Relationship Id="rId4" Type="http://schemas.openxmlformats.org/officeDocument/2006/relationships/hyperlink" Target="https://www.samhsa.gov/data/nsduh/reports-detailed-tables-2017-NSDUH"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s://www.drugabuse.gov/related-topics/trends-statistics/overdose-death-rates" TargetMode="External"/><Relationship Id="rId4" Type="http://schemas.openxmlformats.org/officeDocument/2006/relationships/hyperlink" Target="https://www.cdc.gov/drugoverdose/data/analysis.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www.samhsa.gov/data/nsduh/reports-detailed-tables-2017-NSDUH"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www.samhsa.gov/data/nsduh/reports-detailed-tables-2017-NSDU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3909209"/>
          </a:xfrm>
          <a:solidFill>
            <a:schemeClr val="accent2">
              <a:lumMod val="75000"/>
            </a:schemeClr>
          </a:solidFill>
          <a:ln w="28575">
            <a:noFill/>
          </a:ln>
        </p:spPr>
        <p:txBody>
          <a:bodyPr anchor="ctr"/>
          <a:lstStyle/>
          <a:p>
            <a:r>
              <a:rPr lang="en-US" b="1" dirty="0" smtClean="0">
                <a:solidFill>
                  <a:schemeClr val="bg1"/>
                </a:solidFill>
                <a:latin typeface="Book Antiqua" charset="0"/>
                <a:ea typeface="Book Antiqua" charset="0"/>
                <a:cs typeface="Book Antiqua" charset="0"/>
              </a:rPr>
              <a:t>Putting the Pieces Together: </a:t>
            </a:r>
            <a:br>
              <a:rPr lang="en-US" b="1" dirty="0" smtClean="0">
                <a:solidFill>
                  <a:schemeClr val="bg1"/>
                </a:solidFill>
                <a:latin typeface="Book Antiqua" charset="0"/>
                <a:ea typeface="Book Antiqua" charset="0"/>
                <a:cs typeface="Book Antiqua" charset="0"/>
              </a:rPr>
            </a:br>
            <a:r>
              <a:rPr lang="en-US" sz="4000" b="1" dirty="0" smtClean="0">
                <a:solidFill>
                  <a:schemeClr val="bg1"/>
                </a:solidFill>
                <a:latin typeface="Book Antiqua" charset="0"/>
                <a:ea typeface="Book Antiqua" charset="0"/>
                <a:cs typeface="Book Antiqua" charset="0"/>
              </a:rPr>
              <a:t>The Opioid Epidemic in Solano County</a:t>
            </a:r>
            <a:endParaRPr lang="en-US" sz="4000" b="1" dirty="0">
              <a:solidFill>
                <a:schemeClr val="bg1"/>
              </a:solidFill>
              <a:latin typeface="Book Antiqua" charset="0"/>
              <a:ea typeface="Book Antiqua" charset="0"/>
              <a:cs typeface="Book Antiqua" charset="0"/>
            </a:endParaRPr>
          </a:p>
        </p:txBody>
      </p:sp>
      <p:sp>
        <p:nvSpPr>
          <p:cNvPr id="3" name="Subtitle 2"/>
          <p:cNvSpPr>
            <a:spLocks noGrp="1"/>
          </p:cNvSpPr>
          <p:nvPr>
            <p:ph type="subTitle" idx="1"/>
          </p:nvPr>
        </p:nvSpPr>
        <p:spPr>
          <a:xfrm>
            <a:off x="0" y="3909209"/>
            <a:ext cx="12192000" cy="2034391"/>
          </a:xfrm>
          <a:solidFill>
            <a:schemeClr val="accent1">
              <a:lumMod val="50000"/>
            </a:schemeClr>
          </a:solidFill>
        </p:spPr>
        <p:txBody>
          <a:bodyPr anchor="ctr"/>
          <a:lstStyle/>
          <a:p>
            <a:r>
              <a:rPr lang="en-US" sz="2800" b="1" dirty="0" smtClean="0">
                <a:solidFill>
                  <a:schemeClr val="bg1"/>
                </a:solidFill>
              </a:rPr>
              <a:t>Christine Wu, MD MPH</a:t>
            </a:r>
          </a:p>
          <a:p>
            <a:pPr>
              <a:spcBef>
                <a:spcPts val="400"/>
              </a:spcBef>
            </a:pPr>
            <a:r>
              <a:rPr lang="en-US" b="1" dirty="0" smtClean="0">
                <a:solidFill>
                  <a:schemeClr val="bg1"/>
                </a:solidFill>
              </a:rPr>
              <a:t>Solano County Public Health</a:t>
            </a:r>
          </a:p>
          <a:p>
            <a:pPr>
              <a:spcBef>
                <a:spcPts val="400"/>
              </a:spcBef>
            </a:pPr>
            <a:r>
              <a:rPr lang="en-US" b="1" dirty="0" smtClean="0">
                <a:solidFill>
                  <a:schemeClr val="bg1"/>
                </a:solidFill>
              </a:rPr>
              <a:t>November 29, 2018</a:t>
            </a:r>
            <a:endParaRPr lang="en-US" b="1" dirty="0">
              <a:solidFill>
                <a:schemeClr val="bg1"/>
              </a:solidFill>
            </a:endParaRPr>
          </a:p>
        </p:txBody>
      </p:sp>
    </p:spTree>
    <p:extLst>
      <p:ext uri="{BB962C8B-B14F-4D97-AF65-F5344CB8AC3E}">
        <p14:creationId xmlns:p14="http://schemas.microsoft.com/office/powerpoint/2010/main" val="20707318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26" y="0"/>
            <a:ext cx="12214152" cy="6858000"/>
          </a:xfrm>
          <a:prstGeom prst="rect">
            <a:avLst/>
          </a:prstGeom>
        </p:spPr>
      </p:pic>
      <p:sp>
        <p:nvSpPr>
          <p:cNvPr id="22" name="Oval 21"/>
          <p:cNvSpPr/>
          <p:nvPr/>
        </p:nvSpPr>
        <p:spPr>
          <a:xfrm>
            <a:off x="6282334" y="4467451"/>
            <a:ext cx="2149171" cy="182342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 y="6328214"/>
            <a:ext cx="5685182" cy="246221"/>
          </a:xfrm>
          <a:prstGeom prst="rect">
            <a:avLst/>
          </a:prstGeom>
          <a:solidFill>
            <a:schemeClr val="bg1"/>
          </a:solidFill>
        </p:spPr>
        <p:txBody>
          <a:bodyPr wrap="square">
            <a:spAutoFit/>
          </a:bodyPr>
          <a:lstStyle/>
          <a:p>
            <a:pPr algn="ctr"/>
            <a:r>
              <a:rPr lang="en-US" sz="1000" smtClean="0"/>
              <a:t>                    Source</a:t>
            </a:r>
            <a:r>
              <a:rPr lang="en-US" sz="1000" dirty="0"/>
              <a:t>: </a:t>
            </a:r>
            <a:r>
              <a:rPr lang="en-US" sz="1000" dirty="0">
                <a:hlinkClick r:id="rId4"/>
              </a:rPr>
              <a:t>SAMHSA Reports And Detailed Tables From the 2017 NSDUH </a:t>
            </a:r>
            <a:endParaRPr lang="en-US" sz="1000" dirty="0"/>
          </a:p>
        </p:txBody>
      </p:sp>
    </p:spTree>
    <p:extLst>
      <p:ext uri="{BB962C8B-B14F-4D97-AF65-F5344CB8AC3E}">
        <p14:creationId xmlns:p14="http://schemas.microsoft.com/office/powerpoint/2010/main" val="127335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5" y="0"/>
            <a:ext cx="12176315" cy="6854128"/>
          </a:xfrm>
          <a:prstGeom prst="rect">
            <a:avLst/>
          </a:prstGeom>
        </p:spPr>
      </p:pic>
      <p:sp>
        <p:nvSpPr>
          <p:cNvPr id="13" name="Rectangle 12"/>
          <p:cNvSpPr/>
          <p:nvPr/>
        </p:nvSpPr>
        <p:spPr>
          <a:xfrm>
            <a:off x="1129969" y="6281400"/>
            <a:ext cx="7164729" cy="246221"/>
          </a:xfrm>
          <a:prstGeom prst="rect">
            <a:avLst/>
          </a:prstGeom>
        </p:spPr>
        <p:txBody>
          <a:bodyPr wrap="square">
            <a:spAutoFit/>
          </a:bodyPr>
          <a:lstStyle/>
          <a:p>
            <a:r>
              <a:rPr lang="en-US" sz="1000" dirty="0"/>
              <a:t>Source: </a:t>
            </a:r>
            <a:r>
              <a:rPr lang="en-US" sz="1000" dirty="0">
                <a:hlinkClick r:id="rId4"/>
              </a:rPr>
              <a:t>SAMHSA Reports And Detailed Tables From the 2017 NSDUH </a:t>
            </a:r>
            <a:endParaRPr lang="en-US" sz="1000" dirty="0"/>
          </a:p>
        </p:txBody>
      </p:sp>
    </p:spTree>
    <p:extLst>
      <p:ext uri="{BB962C8B-B14F-4D97-AF65-F5344CB8AC3E}">
        <p14:creationId xmlns:p14="http://schemas.microsoft.com/office/powerpoint/2010/main" val="1013178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2829" y="5803493"/>
            <a:ext cx="10844745" cy="461665"/>
          </a:xfrm>
          <a:prstGeom prst="rect">
            <a:avLst/>
          </a:prstGeom>
          <a:noFill/>
        </p:spPr>
        <p:txBody>
          <a:bodyPr wrap="square" rtlCol="0">
            <a:spAutoFit/>
          </a:bodyPr>
          <a:lstStyle/>
          <a:p>
            <a:r>
              <a:rPr lang="en-US" sz="1200" dirty="0" smtClean="0"/>
              <a:t>Source: Pain </a:t>
            </a:r>
            <a:r>
              <a:rPr lang="en-US" sz="1200" dirty="0"/>
              <a:t>Management and the Opioid Epidemic: Balancing Societal and Individual Benefits and Risks of Prescription Opioid Use. Washington (DC): National Academies Press (US); 2017 Jul 13. 5, Evidence on Strategies for Addressing the Opioid Epidemic</a:t>
            </a:r>
            <a:r>
              <a:rPr lang="en-US" sz="1200" dirty="0" smtClean="0"/>
              <a:t>. Available </a:t>
            </a:r>
            <a:r>
              <a:rPr lang="en-US" sz="1200" dirty="0"/>
              <a:t>from: https://www.ncbi.nlm.nih.gov/books/NBK458653/</a:t>
            </a:r>
          </a:p>
        </p:txBody>
      </p:sp>
      <p:sp>
        <p:nvSpPr>
          <p:cNvPr id="3" name="Content Placeholder 2"/>
          <p:cNvSpPr txBox="1">
            <a:spLocks/>
          </p:cNvSpPr>
          <p:nvPr/>
        </p:nvSpPr>
        <p:spPr>
          <a:xfrm>
            <a:off x="650170" y="1486217"/>
            <a:ext cx="7281255" cy="454810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smtClean="0"/>
              <a:t>National Academies Press 2017: </a:t>
            </a:r>
          </a:p>
          <a:p>
            <a:pPr marL="0" indent="0">
              <a:buFont typeface="Arial"/>
              <a:buNone/>
            </a:pPr>
            <a:r>
              <a:rPr lang="en-US" dirty="0" smtClean="0"/>
              <a:t>Pain Management and the Opioid Epidemic: Balancing Societal and Individual Benefits and Risks of Prescription Opioid Use</a:t>
            </a:r>
          </a:p>
          <a:p>
            <a:pPr marL="0" indent="0">
              <a:buFont typeface="Arial"/>
              <a:buNone/>
            </a:pPr>
            <a:r>
              <a:rPr lang="en-US" sz="2400" dirty="0" smtClean="0"/>
              <a:t>Strategy I: 	Restrict Supply </a:t>
            </a:r>
          </a:p>
          <a:p>
            <a:pPr marL="0" indent="0">
              <a:buFont typeface="Arial"/>
              <a:buNone/>
            </a:pPr>
            <a:r>
              <a:rPr lang="en-US" sz="2400" dirty="0" smtClean="0"/>
              <a:t>Strategy II: 	Influence Prescribing Practices</a:t>
            </a:r>
          </a:p>
          <a:p>
            <a:pPr marL="0" indent="0">
              <a:buFont typeface="Arial"/>
              <a:buNone/>
            </a:pPr>
            <a:r>
              <a:rPr lang="en-US" sz="2400" dirty="0" smtClean="0"/>
              <a:t>Strategy III: 	Reduce Demand</a:t>
            </a:r>
          </a:p>
          <a:p>
            <a:pPr marL="0" indent="0">
              <a:buFont typeface="Arial"/>
              <a:buNone/>
            </a:pPr>
            <a:r>
              <a:rPr lang="en-US" sz="2400" dirty="0" smtClean="0"/>
              <a:t>Strategy IV: 	Reduce Harm</a:t>
            </a:r>
            <a:endParaRPr lang="en-US" sz="2400" dirty="0"/>
          </a:p>
        </p:txBody>
      </p:sp>
      <p:sp>
        <p:nvSpPr>
          <p:cNvPr id="5" name="Title 1"/>
          <p:cNvSpPr txBox="1">
            <a:spLocks/>
          </p:cNvSpPr>
          <p:nvPr/>
        </p:nvSpPr>
        <p:spPr>
          <a:xfrm>
            <a:off x="1" y="0"/>
            <a:ext cx="12192000" cy="186998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accent2">
                    <a:lumMod val="75000"/>
                  </a:schemeClr>
                </a:solidFill>
                <a:latin typeface="+mn-lt"/>
              </a:rPr>
              <a:t>Local Strategies (Best Practices)</a:t>
            </a:r>
            <a:endParaRPr lang="en-US" b="1" dirty="0">
              <a:solidFill>
                <a:schemeClr val="accent2">
                  <a:lumMod val="75000"/>
                </a:schemeClr>
              </a:solidFill>
              <a:latin typeface="+mn-lt"/>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rot="504976">
            <a:off x="7822726" y="1649406"/>
            <a:ext cx="2484868" cy="3465188"/>
          </a:xfrm>
          <a:prstGeom prst="rect">
            <a:avLst/>
          </a:prstGeom>
          <a:ln>
            <a:solidFill>
              <a:schemeClr val="tx1"/>
            </a:solidFill>
          </a:ln>
        </p:spPr>
      </p:pic>
    </p:spTree>
    <p:extLst>
      <p:ext uri="{BB962C8B-B14F-4D97-AF65-F5344CB8AC3E}">
        <p14:creationId xmlns:p14="http://schemas.microsoft.com/office/powerpoint/2010/main" val="3161803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74507" y="382137"/>
            <a:ext cx="1337481" cy="846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395791" y="1263036"/>
            <a:ext cx="1245705" cy="698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776840" y="1108868"/>
            <a:ext cx="1103196" cy="507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200"/>
            <a:ext cx="12191999" cy="6880200"/>
          </a:xfrm>
          <a:prstGeom prst="rect">
            <a:avLst/>
          </a:prstGeom>
        </p:spPr>
      </p:pic>
    </p:spTree>
    <p:extLst>
      <p:ext uri="{BB962C8B-B14F-4D97-AF65-F5344CB8AC3E}">
        <p14:creationId xmlns:p14="http://schemas.microsoft.com/office/powerpoint/2010/main" val="11531023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7574507" y="382137"/>
            <a:ext cx="1337481" cy="846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89"/>
            <a:ext cx="12192000" cy="6877877"/>
          </a:xfrm>
          <a:prstGeom prst="rect">
            <a:avLst/>
          </a:prstGeom>
        </p:spPr>
      </p:pic>
      <p:sp>
        <p:nvSpPr>
          <p:cNvPr id="32" name="TextBox 31"/>
          <p:cNvSpPr txBox="1"/>
          <p:nvPr/>
        </p:nvSpPr>
        <p:spPr>
          <a:xfrm>
            <a:off x="8911988" y="6253497"/>
            <a:ext cx="2672826" cy="276999"/>
          </a:xfrm>
          <a:prstGeom prst="rect">
            <a:avLst/>
          </a:prstGeom>
          <a:noFill/>
        </p:spPr>
        <p:txBody>
          <a:bodyPr wrap="square" rtlCol="0">
            <a:spAutoFit/>
          </a:bodyPr>
          <a:lstStyle/>
          <a:p>
            <a:pPr algn="ctr"/>
            <a:r>
              <a:rPr lang="en-US" sz="1200" dirty="0" smtClean="0">
                <a:hlinkClick r:id="rId4"/>
              </a:rPr>
              <a:t>Download Prescribing Mobile App Here! </a:t>
            </a:r>
            <a:endParaRPr lang="en-US" dirty="0"/>
          </a:p>
        </p:txBody>
      </p:sp>
    </p:spTree>
    <p:extLst>
      <p:ext uri="{BB962C8B-B14F-4D97-AF65-F5344CB8AC3E}">
        <p14:creationId xmlns:p14="http://schemas.microsoft.com/office/powerpoint/2010/main" val="5849539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 y="0"/>
            <a:ext cx="12186116" cy="6861312"/>
          </a:xfrm>
          <a:prstGeom prst="rect">
            <a:avLst/>
          </a:prstGeom>
        </p:spPr>
      </p:pic>
      <p:sp>
        <p:nvSpPr>
          <p:cNvPr id="18" name="TextBox 17"/>
          <p:cNvSpPr txBox="1"/>
          <p:nvPr/>
        </p:nvSpPr>
        <p:spPr>
          <a:xfrm>
            <a:off x="277324" y="6489344"/>
            <a:ext cx="5452909" cy="307777"/>
          </a:xfrm>
          <a:prstGeom prst="rect">
            <a:avLst/>
          </a:prstGeom>
          <a:noFill/>
        </p:spPr>
        <p:txBody>
          <a:bodyPr wrap="square" rtlCol="0">
            <a:spAutoFit/>
          </a:bodyPr>
          <a:lstStyle/>
          <a:p>
            <a:r>
              <a:rPr lang="en-US" sz="1400" dirty="0" smtClean="0"/>
              <a:t>Source: </a:t>
            </a:r>
            <a:r>
              <a:rPr lang="en-US" sz="1400" dirty="0" smtClean="0">
                <a:hlinkClick r:id="rId4"/>
              </a:rPr>
              <a:t>cdc.gov/drugoverdose/prescribing/guideline.html</a:t>
            </a:r>
            <a:endParaRPr lang="en-US" sz="1400" dirty="0" smtClean="0"/>
          </a:p>
        </p:txBody>
      </p:sp>
    </p:spTree>
    <p:extLst>
      <p:ext uri="{BB962C8B-B14F-4D97-AF65-F5344CB8AC3E}">
        <p14:creationId xmlns:p14="http://schemas.microsoft.com/office/powerpoint/2010/main" val="2975577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 y="-1"/>
            <a:ext cx="12188825" cy="6866943"/>
          </a:xfrm>
          <a:prstGeom prst="rect">
            <a:avLst/>
          </a:prstGeom>
        </p:spPr>
      </p:pic>
    </p:spTree>
    <p:extLst>
      <p:ext uri="{BB962C8B-B14F-4D97-AF65-F5344CB8AC3E}">
        <p14:creationId xmlns:p14="http://schemas.microsoft.com/office/powerpoint/2010/main" val="949745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29" t="1381" r="508" b="1726"/>
          <a:stretch/>
        </p:blipFill>
        <p:spPr>
          <a:xfrm>
            <a:off x="483284" y="884528"/>
            <a:ext cx="9310073" cy="587408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3285" y="188349"/>
            <a:ext cx="2618978" cy="648181"/>
          </a:xfrm>
          <a:prstGeom prst="rect">
            <a:avLst/>
          </a:prstGeom>
        </p:spPr>
      </p:pic>
      <p:sp>
        <p:nvSpPr>
          <p:cNvPr id="4" name="TextBox 3"/>
          <p:cNvSpPr txBox="1"/>
          <p:nvPr/>
        </p:nvSpPr>
        <p:spPr>
          <a:xfrm>
            <a:off x="3102263" y="185973"/>
            <a:ext cx="7386977" cy="584775"/>
          </a:xfrm>
          <a:prstGeom prst="rect">
            <a:avLst/>
          </a:prstGeom>
          <a:noFill/>
        </p:spPr>
        <p:txBody>
          <a:bodyPr wrap="square" rtlCol="0">
            <a:spAutoFit/>
          </a:bodyPr>
          <a:lstStyle/>
          <a:p>
            <a:r>
              <a:rPr lang="en-US" sz="3200" b="1" u="sng" dirty="0" smtClean="0"/>
              <a:t>Hub &amp; Spoke System </a:t>
            </a:r>
            <a:r>
              <a:rPr lang="mr-IN" sz="3200" b="1" u="sng" dirty="0" smtClean="0"/>
              <a:t>–</a:t>
            </a:r>
            <a:r>
              <a:rPr lang="en-US" sz="3200" b="1" u="sng" dirty="0" smtClean="0"/>
              <a:t> Solano County</a:t>
            </a:r>
            <a:endParaRPr lang="en-US" sz="3200" b="1" u="sng" dirty="0"/>
          </a:p>
        </p:txBody>
      </p:sp>
      <p:cxnSp>
        <p:nvCxnSpPr>
          <p:cNvPr id="13" name="Straight Connector 12"/>
          <p:cNvCxnSpPr/>
          <p:nvPr/>
        </p:nvCxnSpPr>
        <p:spPr>
          <a:xfrm>
            <a:off x="483284" y="0"/>
            <a:ext cx="0" cy="6858000"/>
          </a:xfrm>
          <a:prstGeom prst="line">
            <a:avLst/>
          </a:prstGeom>
          <a:ln w="57150">
            <a:solidFill>
              <a:srgbClr val="002060"/>
            </a:solidFill>
          </a:ln>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a:off x="9793357" y="0"/>
            <a:ext cx="0" cy="6858000"/>
          </a:xfrm>
          <a:prstGeom prst="line">
            <a:avLst/>
          </a:prstGeom>
          <a:ln w="57150">
            <a:solidFill>
              <a:srgbClr val="002060"/>
            </a:solidFill>
          </a:ln>
        </p:spPr>
        <p:style>
          <a:lnRef idx="3">
            <a:schemeClr val="accent2"/>
          </a:lnRef>
          <a:fillRef idx="0">
            <a:schemeClr val="accent2"/>
          </a:fillRef>
          <a:effectRef idx="2">
            <a:schemeClr val="accent2"/>
          </a:effectRef>
          <a:fontRef idx="minor">
            <a:schemeClr val="tx1"/>
          </a:fontRef>
        </p:style>
      </p:cxnSp>
      <p:sp>
        <p:nvSpPr>
          <p:cNvPr id="6" name="TextBox 5"/>
          <p:cNvSpPr txBox="1"/>
          <p:nvPr/>
        </p:nvSpPr>
        <p:spPr>
          <a:xfrm>
            <a:off x="9510826" y="1809994"/>
            <a:ext cx="2393265" cy="1754326"/>
          </a:xfrm>
          <a:prstGeom prst="rect">
            <a:avLst/>
          </a:prstGeom>
          <a:solidFill>
            <a:srgbClr val="C35A20"/>
          </a:solidFill>
          <a:ln>
            <a:solidFill>
              <a:srgbClr val="C35A20"/>
            </a:solidFill>
          </a:ln>
        </p:spPr>
        <p:txBody>
          <a:bodyPr wrap="square" rtlCol="0">
            <a:spAutoFit/>
          </a:bodyPr>
          <a:lstStyle/>
          <a:p>
            <a:r>
              <a:rPr lang="en-US" b="1" dirty="0" smtClean="0">
                <a:solidFill>
                  <a:schemeClr val="bg1"/>
                </a:solidFill>
              </a:rPr>
              <a:t>“Hub &amp; Spoke”</a:t>
            </a:r>
          </a:p>
          <a:p>
            <a:pPr marL="285750" indent="-285750">
              <a:buFont typeface="Arial" charset="0"/>
              <a:buChar char="•"/>
            </a:pPr>
            <a:r>
              <a:rPr lang="en-US" b="1" dirty="0" smtClean="0">
                <a:solidFill>
                  <a:schemeClr val="bg1"/>
                </a:solidFill>
              </a:rPr>
              <a:t>Integrated OUD treatment with general healthcare</a:t>
            </a:r>
          </a:p>
          <a:p>
            <a:pPr marL="285750" indent="-285750">
              <a:buFont typeface="Arial" charset="0"/>
              <a:buChar char="•"/>
            </a:pPr>
            <a:r>
              <a:rPr lang="en-US" b="1" dirty="0" smtClean="0">
                <a:solidFill>
                  <a:schemeClr val="bg1"/>
                </a:solidFill>
              </a:rPr>
              <a:t>Increases access to MAT</a:t>
            </a:r>
            <a:endParaRPr lang="en-US" b="1" dirty="0">
              <a:solidFill>
                <a:schemeClr val="bg1"/>
              </a:solidFill>
            </a:endParaRPr>
          </a:p>
        </p:txBody>
      </p:sp>
      <p:sp>
        <p:nvSpPr>
          <p:cNvPr id="7" name="TextBox 6"/>
          <p:cNvSpPr txBox="1"/>
          <p:nvPr/>
        </p:nvSpPr>
        <p:spPr>
          <a:xfrm>
            <a:off x="9510826" y="3635912"/>
            <a:ext cx="2393265" cy="1200329"/>
          </a:xfrm>
          <a:prstGeom prst="rect">
            <a:avLst/>
          </a:prstGeom>
          <a:solidFill>
            <a:srgbClr val="C35A20"/>
          </a:solidFill>
          <a:ln>
            <a:solidFill>
              <a:srgbClr val="C35A20"/>
            </a:solidFill>
          </a:ln>
        </p:spPr>
        <p:txBody>
          <a:bodyPr wrap="square" rtlCol="0">
            <a:spAutoFit/>
          </a:bodyPr>
          <a:lstStyle/>
          <a:p>
            <a:r>
              <a:rPr lang="en-US" b="1" dirty="0" smtClean="0">
                <a:solidFill>
                  <a:schemeClr val="bg1"/>
                </a:solidFill>
              </a:rPr>
              <a:t>Hubs offer consults/ training and care for intensive treatment for complex cases</a:t>
            </a:r>
          </a:p>
        </p:txBody>
      </p:sp>
      <p:sp>
        <p:nvSpPr>
          <p:cNvPr id="8" name="TextBox 7"/>
          <p:cNvSpPr txBox="1"/>
          <p:nvPr/>
        </p:nvSpPr>
        <p:spPr>
          <a:xfrm>
            <a:off x="9510826" y="4907833"/>
            <a:ext cx="2393265" cy="923330"/>
          </a:xfrm>
          <a:prstGeom prst="rect">
            <a:avLst/>
          </a:prstGeom>
          <a:solidFill>
            <a:srgbClr val="C35A20"/>
          </a:solidFill>
          <a:ln>
            <a:solidFill>
              <a:srgbClr val="C35A20"/>
            </a:solidFill>
          </a:ln>
        </p:spPr>
        <p:txBody>
          <a:bodyPr wrap="square" rtlCol="0">
            <a:spAutoFit/>
          </a:bodyPr>
          <a:lstStyle/>
          <a:p>
            <a:r>
              <a:rPr lang="en-US" b="1" dirty="0" smtClean="0">
                <a:solidFill>
                  <a:schemeClr val="bg1"/>
                </a:solidFill>
              </a:rPr>
              <a:t>Spokes provide maintenance MAT in community setting.</a:t>
            </a:r>
          </a:p>
        </p:txBody>
      </p:sp>
      <p:sp>
        <p:nvSpPr>
          <p:cNvPr id="15" name="TextBox 14"/>
          <p:cNvSpPr txBox="1"/>
          <p:nvPr/>
        </p:nvSpPr>
        <p:spPr>
          <a:xfrm>
            <a:off x="9905402" y="814582"/>
            <a:ext cx="1998689" cy="923330"/>
          </a:xfrm>
          <a:prstGeom prst="rect">
            <a:avLst/>
          </a:prstGeom>
          <a:solidFill>
            <a:srgbClr val="C35A20"/>
          </a:solidFill>
          <a:ln>
            <a:solidFill>
              <a:srgbClr val="C35A20"/>
            </a:solidFill>
          </a:ln>
        </p:spPr>
        <p:txBody>
          <a:bodyPr wrap="square" rtlCol="0">
            <a:spAutoFit/>
          </a:bodyPr>
          <a:lstStyle/>
          <a:p>
            <a:r>
              <a:rPr lang="en-US" b="1" dirty="0" smtClean="0">
                <a:solidFill>
                  <a:schemeClr val="bg1"/>
                </a:solidFill>
              </a:rPr>
              <a:t>Leveraging Telemedicine for underserved areas</a:t>
            </a:r>
          </a:p>
        </p:txBody>
      </p:sp>
      <p:sp>
        <p:nvSpPr>
          <p:cNvPr id="16" name="TextBox 15"/>
          <p:cNvSpPr txBox="1"/>
          <p:nvPr/>
        </p:nvSpPr>
        <p:spPr>
          <a:xfrm>
            <a:off x="6082292" y="638308"/>
            <a:ext cx="4518990" cy="246221"/>
          </a:xfrm>
          <a:prstGeom prst="rect">
            <a:avLst/>
          </a:prstGeom>
          <a:noFill/>
        </p:spPr>
        <p:txBody>
          <a:bodyPr wrap="square" rtlCol="0">
            <a:spAutoFit/>
          </a:bodyPr>
          <a:lstStyle/>
          <a:p>
            <a:r>
              <a:rPr lang="en-US" sz="1000" dirty="0" smtClean="0"/>
              <a:t>Source: MedMark Treatment Centers, Raymond </a:t>
            </a:r>
            <a:r>
              <a:rPr lang="en-US" sz="1000" smtClean="0"/>
              <a:t>Courtemanche</a:t>
            </a:r>
            <a:endParaRPr lang="en-US" sz="1000" dirty="0"/>
          </a:p>
        </p:txBody>
      </p:sp>
      <p:sp>
        <p:nvSpPr>
          <p:cNvPr id="17" name="TextBox 16"/>
          <p:cNvSpPr txBox="1"/>
          <p:nvPr/>
        </p:nvSpPr>
        <p:spPr>
          <a:xfrm>
            <a:off x="9905402" y="5902755"/>
            <a:ext cx="1998689" cy="369332"/>
          </a:xfrm>
          <a:prstGeom prst="rect">
            <a:avLst/>
          </a:prstGeom>
          <a:solidFill>
            <a:srgbClr val="C35A20"/>
          </a:solidFill>
          <a:ln>
            <a:solidFill>
              <a:srgbClr val="C35A20"/>
            </a:solidFill>
          </a:ln>
        </p:spPr>
        <p:txBody>
          <a:bodyPr wrap="square" rtlCol="0">
            <a:spAutoFit/>
          </a:bodyPr>
          <a:lstStyle/>
          <a:p>
            <a:r>
              <a:rPr lang="en-US" b="1" smtClean="0">
                <a:solidFill>
                  <a:schemeClr val="bg1"/>
                </a:solidFill>
              </a:rPr>
              <a:t>Recovery Coaches</a:t>
            </a:r>
            <a:endParaRPr lang="en-US" b="1" dirty="0" smtClean="0">
              <a:solidFill>
                <a:schemeClr val="bg1"/>
              </a:solidFill>
            </a:endParaRPr>
          </a:p>
        </p:txBody>
      </p:sp>
    </p:spTree>
    <p:extLst>
      <p:ext uri="{BB962C8B-B14F-4D97-AF65-F5344CB8AC3E}">
        <p14:creationId xmlns:p14="http://schemas.microsoft.com/office/powerpoint/2010/main" val="96671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5"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24131" y="436728"/>
            <a:ext cx="1337481" cy="846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0" y="29654"/>
            <a:ext cx="12205252" cy="6831425"/>
            <a:chOff x="0" y="29654"/>
            <a:chExt cx="12205252" cy="6831425"/>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8104"/>
            <a:stretch/>
          </p:blipFill>
          <p:spPr>
            <a:xfrm>
              <a:off x="3998" y="1231449"/>
              <a:ext cx="12201254" cy="5629630"/>
            </a:xfrm>
            <a:prstGeom prst="rect">
              <a:avLst/>
            </a:prstGeom>
          </p:spPr>
        </p:pic>
        <p:sp>
          <p:nvSpPr>
            <p:cNvPr id="5" name="Title 1"/>
            <p:cNvSpPr txBox="1">
              <a:spLocks/>
            </p:cNvSpPr>
            <p:nvPr/>
          </p:nvSpPr>
          <p:spPr>
            <a:xfrm>
              <a:off x="0" y="29654"/>
              <a:ext cx="12192000" cy="1253236"/>
            </a:xfrm>
            <a:prstGeom prst="rect">
              <a:avLst/>
            </a:prstGeom>
            <a:solidFill>
              <a:schemeClr val="bg1"/>
            </a:solidFill>
          </p:spPr>
          <p:txBody>
            <a:bodyPr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accent2">
                      <a:lumMod val="75000"/>
                    </a:schemeClr>
                  </a:solidFill>
                  <a:latin typeface="+mn-lt"/>
                </a:rPr>
                <a:t>IV. Reduce Harm (Targeted Naloxone Distribution) </a:t>
              </a:r>
              <a:endParaRPr lang="en-US" b="1" dirty="0">
                <a:solidFill>
                  <a:schemeClr val="accent2">
                    <a:lumMod val="75000"/>
                  </a:schemeClr>
                </a:solidFill>
                <a:latin typeface="+mn-lt"/>
              </a:endParaRPr>
            </a:p>
          </p:txBody>
        </p:sp>
      </p:grpSp>
      <p:sp>
        <p:nvSpPr>
          <p:cNvPr id="2" name="TextBox 1"/>
          <p:cNvSpPr txBox="1"/>
          <p:nvPr/>
        </p:nvSpPr>
        <p:spPr>
          <a:xfrm>
            <a:off x="655983" y="5446643"/>
            <a:ext cx="5546033" cy="369332"/>
          </a:xfrm>
          <a:prstGeom prst="rect">
            <a:avLst/>
          </a:prstGeom>
          <a:noFill/>
        </p:spPr>
        <p:txBody>
          <a:bodyPr wrap="square" rtlCol="0">
            <a:spAutoFit/>
          </a:bodyPr>
          <a:lstStyle/>
          <a:p>
            <a:pPr marL="285750" indent="-285750">
              <a:buFont typeface="Arial" charset="0"/>
              <a:buChar char="•"/>
            </a:pPr>
            <a:r>
              <a:rPr lang="en-US" b="1" dirty="0" smtClean="0"/>
              <a:t>2018 Statewide Naloxone Distribution Standing Order</a:t>
            </a:r>
            <a:endParaRPr lang="en-US" b="1" dirty="0"/>
          </a:p>
        </p:txBody>
      </p:sp>
    </p:spTree>
    <p:extLst>
      <p:ext uri="{BB962C8B-B14F-4D97-AF65-F5344CB8AC3E}">
        <p14:creationId xmlns:p14="http://schemas.microsoft.com/office/powerpoint/2010/main" val="15905176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txBox="1">
            <a:spLocks/>
          </p:cNvSpPr>
          <p:nvPr/>
        </p:nvSpPr>
        <p:spPr>
          <a:xfrm>
            <a:off x="0" y="387171"/>
            <a:ext cx="4543425" cy="14706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accent2">
                    <a:lumMod val="75000"/>
                  </a:schemeClr>
                </a:solidFill>
                <a:latin typeface="+mn-lt"/>
              </a:rPr>
              <a:t>Opioid Epidemic</a:t>
            </a:r>
            <a:endParaRPr lang="en-US" b="1" dirty="0">
              <a:solidFill>
                <a:schemeClr val="accent2">
                  <a:lumMod val="75000"/>
                </a:schemeClr>
              </a:solidFill>
              <a:latin typeface="+mn-lt"/>
            </a:endParaRPr>
          </a:p>
        </p:txBody>
      </p:sp>
      <p:sp>
        <p:nvSpPr>
          <p:cNvPr id="38" name="Title 1"/>
          <p:cNvSpPr txBox="1">
            <a:spLocks/>
          </p:cNvSpPr>
          <p:nvPr/>
        </p:nvSpPr>
        <p:spPr>
          <a:xfrm>
            <a:off x="3781168" y="387171"/>
            <a:ext cx="3836277" cy="14706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accent2">
                    <a:lumMod val="75000"/>
                  </a:schemeClr>
                </a:solidFill>
                <a:latin typeface="+mn-lt"/>
              </a:rPr>
              <a:t>in California</a:t>
            </a:r>
            <a:endParaRPr lang="en-US" b="1" dirty="0">
              <a:solidFill>
                <a:schemeClr val="accent2">
                  <a:lumMod val="75000"/>
                </a:schemeClr>
              </a:solidFill>
              <a:latin typeface="+mn-lt"/>
            </a:endParaRPr>
          </a:p>
        </p:txBody>
      </p:sp>
      <p:sp>
        <p:nvSpPr>
          <p:cNvPr id="25" name="Title 1"/>
          <p:cNvSpPr txBox="1">
            <a:spLocks/>
          </p:cNvSpPr>
          <p:nvPr/>
        </p:nvSpPr>
        <p:spPr>
          <a:xfrm>
            <a:off x="6756073" y="387171"/>
            <a:ext cx="5393317" cy="121225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accent2">
                    <a:lumMod val="75000"/>
                  </a:schemeClr>
                </a:solidFill>
                <a:latin typeface="+mn-lt"/>
              </a:rPr>
              <a:t>&amp; in Solano County</a:t>
            </a:r>
            <a:endParaRPr lang="en-US" b="1" dirty="0">
              <a:solidFill>
                <a:schemeClr val="accent2">
                  <a:lumMod val="75000"/>
                </a:schemeClr>
              </a:solidFill>
              <a:latin typeface="+mn-lt"/>
            </a:endParaRPr>
          </a:p>
        </p:txBody>
      </p:sp>
      <p:sp>
        <p:nvSpPr>
          <p:cNvPr id="11" name="Rectangle 10"/>
          <p:cNvSpPr/>
          <p:nvPr/>
        </p:nvSpPr>
        <p:spPr>
          <a:xfrm>
            <a:off x="1064690" y="1388222"/>
            <a:ext cx="4175062" cy="4657767"/>
          </a:xfrm>
          <a:prstGeom prst="rect">
            <a:avLst/>
          </a:prstGeom>
          <a:blipFill dpi="0" rotWithShape="1">
            <a:blip r:embed="rId3">
              <a:alphaModFix amt="30000"/>
            </a:blip>
            <a:srcRect/>
            <a:tile tx="0" ty="0" sx="100000" sy="100000" flip="none" algn="tl"/>
          </a:blip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0" b="100000" l="737" r="98421"/>
                    </a14:imgEffect>
                  </a14:imgLayer>
                </a14:imgProps>
              </a:ext>
              <a:ext uri="{28A0092B-C50C-407E-A947-70E740481C1C}">
                <a14:useLocalDpi xmlns:a14="http://schemas.microsoft.com/office/drawing/2010/main" val="0"/>
              </a:ext>
            </a:extLst>
          </a:blip>
          <a:stretch>
            <a:fillRect/>
          </a:stretch>
        </p:blipFill>
        <p:spPr>
          <a:xfrm>
            <a:off x="1296825" y="1545627"/>
            <a:ext cx="3798576" cy="437436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8876" y="1580169"/>
            <a:ext cx="670257" cy="1449625"/>
          </a:xfrm>
          <a:prstGeom prst="rect">
            <a:avLst/>
          </a:prstGeom>
          <a:ln>
            <a:solidFill>
              <a:schemeClr val="accent3"/>
            </a:solidFill>
          </a:ln>
        </p:spPr>
      </p:pic>
      <p:grpSp>
        <p:nvGrpSpPr>
          <p:cNvPr id="2" name="Group 1"/>
          <p:cNvGrpSpPr/>
          <p:nvPr/>
        </p:nvGrpSpPr>
        <p:grpSpPr>
          <a:xfrm>
            <a:off x="2072881" y="3167424"/>
            <a:ext cx="3565480" cy="3174514"/>
            <a:chOff x="1496569" y="3304477"/>
            <a:chExt cx="3565480" cy="3174514"/>
          </a:xfrm>
        </p:grpSpPr>
        <p:cxnSp>
          <p:nvCxnSpPr>
            <p:cNvPr id="15" name="Straight Connector 14"/>
            <p:cNvCxnSpPr/>
            <p:nvPr/>
          </p:nvCxnSpPr>
          <p:spPr>
            <a:xfrm>
              <a:off x="1496569" y="3592518"/>
              <a:ext cx="518268" cy="2886473"/>
            </a:xfrm>
            <a:prstGeom prst="line">
              <a:avLst/>
            </a:prstGeom>
            <a:ln w="12700" cmpd="sng">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512593" y="3304477"/>
              <a:ext cx="315183" cy="324978"/>
            </a:xfrm>
            <a:prstGeom prst="rect">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1827777" y="3304477"/>
              <a:ext cx="3216811" cy="524387"/>
            </a:xfrm>
            <a:prstGeom prst="line">
              <a:avLst/>
            </a:prstGeom>
            <a:ln w="12700" cmpd="sng">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814662" y="3599247"/>
              <a:ext cx="3247387" cy="2873126"/>
            </a:xfrm>
            <a:prstGeom prst="line">
              <a:avLst/>
            </a:prstGeom>
            <a:ln w="12700" cmpd="sng">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525041" y="3304477"/>
              <a:ext cx="474227" cy="538112"/>
            </a:xfrm>
            <a:prstGeom prst="line">
              <a:avLst/>
            </a:prstGeom>
            <a:ln w="12700" cmpd="sng">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5826" y="3844785"/>
              <a:ext cx="3056223" cy="2634206"/>
            </a:xfrm>
            <a:prstGeom prst="rect">
              <a:avLst/>
            </a:prstGeom>
            <a:ln w="12700">
              <a:solidFill>
                <a:schemeClr val="tx1">
                  <a:lumMod val="50000"/>
                  <a:lumOff val="50000"/>
                </a:schemeClr>
              </a:solidFill>
            </a:ln>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79325" y="3913354"/>
              <a:ext cx="582965" cy="1253855"/>
            </a:xfrm>
            <a:prstGeom prst="rect">
              <a:avLst/>
            </a:prstGeom>
            <a:ln w="6350">
              <a:solidFill>
                <a:schemeClr val="tx1">
                  <a:lumMod val="50000"/>
                  <a:lumOff val="50000"/>
                </a:schemeClr>
              </a:solidFill>
            </a:ln>
          </p:spPr>
        </p:pic>
      </p:grpSp>
      <p:sp>
        <p:nvSpPr>
          <p:cNvPr id="26" name="TextBox 25"/>
          <p:cNvSpPr txBox="1"/>
          <p:nvPr/>
        </p:nvSpPr>
        <p:spPr>
          <a:xfrm>
            <a:off x="1053627" y="6086241"/>
            <a:ext cx="1526459" cy="215444"/>
          </a:xfrm>
          <a:prstGeom prst="rect">
            <a:avLst/>
          </a:prstGeom>
          <a:noFill/>
        </p:spPr>
        <p:txBody>
          <a:bodyPr wrap="square" rtlCol="0">
            <a:spAutoFit/>
          </a:bodyPr>
          <a:lstStyle/>
          <a:p>
            <a:r>
              <a:rPr lang="en-US" sz="800" dirty="0" smtClean="0"/>
              <a:t>Source: CDPH Opioid Dashboard</a:t>
            </a:r>
            <a:endParaRPr lang="en-US" sz="800" dirty="0"/>
          </a:p>
        </p:txBody>
      </p:sp>
      <p:sp>
        <p:nvSpPr>
          <p:cNvPr id="27" name="TextBox 26"/>
          <p:cNvSpPr txBox="1"/>
          <p:nvPr/>
        </p:nvSpPr>
        <p:spPr>
          <a:xfrm>
            <a:off x="4649801" y="1080072"/>
            <a:ext cx="3036319" cy="461665"/>
          </a:xfrm>
          <a:prstGeom prst="rect">
            <a:avLst/>
          </a:prstGeom>
          <a:solidFill>
            <a:srgbClr val="C35A20"/>
          </a:solidFill>
          <a:ln>
            <a:solidFill>
              <a:srgbClr val="C35A20"/>
            </a:solidFill>
          </a:ln>
        </p:spPr>
        <p:txBody>
          <a:bodyPr wrap="square" rtlCol="0">
            <a:spAutoFit/>
          </a:bodyPr>
          <a:lstStyle/>
          <a:p>
            <a:pPr algn="ctr"/>
            <a:r>
              <a:rPr lang="en-US" sz="2400" b="1" dirty="0" smtClean="0">
                <a:solidFill>
                  <a:schemeClr val="bg1"/>
                </a:solidFill>
              </a:rPr>
              <a:t>2017 </a:t>
            </a:r>
            <a:r>
              <a:rPr lang="en-US" sz="2400" b="1" smtClean="0">
                <a:solidFill>
                  <a:schemeClr val="bg1"/>
                </a:solidFill>
              </a:rPr>
              <a:t>Overdose Rate</a:t>
            </a:r>
            <a:endParaRPr lang="en-US" sz="2400" b="1" dirty="0">
              <a:solidFill>
                <a:schemeClr val="bg1"/>
              </a:solidFill>
            </a:endParaRPr>
          </a:p>
        </p:txBody>
      </p:sp>
      <p:grpSp>
        <p:nvGrpSpPr>
          <p:cNvPr id="5" name="Group 4"/>
          <p:cNvGrpSpPr/>
          <p:nvPr/>
        </p:nvGrpSpPr>
        <p:grpSpPr>
          <a:xfrm>
            <a:off x="5602122" y="1053568"/>
            <a:ext cx="6355284" cy="5652705"/>
            <a:chOff x="5628442" y="1080071"/>
            <a:chExt cx="6355284" cy="5652705"/>
          </a:xfrm>
        </p:grpSpPr>
        <p:pic>
          <p:nvPicPr>
            <p:cNvPr id="29" name="Picture 28"/>
            <p:cNvPicPr>
              <a:picLocks noChangeAspect="1"/>
            </p:cNvPicPr>
            <p:nvPr/>
          </p:nvPicPr>
          <p:blipFill>
            <a:blip r:embed="rId9">
              <a:duotone>
                <a:prstClr val="black"/>
                <a:schemeClr val="accent5">
                  <a:tint val="45000"/>
                  <a:satMod val="400000"/>
                </a:schemeClr>
              </a:duotone>
              <a:extLst>
                <a:ext uri="{BEBA8EAE-BF5A-486C-A8C5-ECC9F3942E4B}">
                  <a14:imgProps xmlns:a14="http://schemas.microsoft.com/office/drawing/2010/main">
                    <a14:imgLayer r:embed="rId10">
                      <a14:imgEffect>
                        <a14:backgroundRemoval t="264" b="99473" l="0" r="100000">
                          <a14:foregroundMark x1="93906" y1="32148" x2="93906" y2="32148"/>
                          <a14:foregroundMark x1="98203" y1="32806" x2="98203" y2="32806"/>
                          <a14:foregroundMark x1="1094" y1="32806" x2="1094" y2="32806"/>
                          <a14:foregroundMark x1="13750" y1="70619" x2="13750" y2="70619"/>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5628442" y="1080071"/>
              <a:ext cx="6355284" cy="5652705"/>
            </a:xfrm>
            <a:prstGeom prst="rect">
              <a:avLst/>
            </a:prstGeom>
          </p:spPr>
        </p:pic>
        <p:pic>
          <p:nvPicPr>
            <p:cNvPr id="30" name="Picture 29"/>
            <p:cNvPicPr>
              <a:picLocks noChangeAspect="1"/>
            </p:cNvPicPr>
            <p:nvPr/>
          </p:nvPicPr>
          <p:blipFill rotWithShape="1">
            <a:blip r:embed="rId11">
              <a:extLst>
                <a:ext uri="{28A0092B-C50C-407E-A947-70E740481C1C}">
                  <a14:useLocalDpi xmlns:a14="http://schemas.microsoft.com/office/drawing/2010/main" val="0"/>
                </a:ext>
              </a:extLst>
            </a:blip>
            <a:srcRect l="1" r="79101"/>
            <a:stretch/>
          </p:blipFill>
          <p:spPr>
            <a:xfrm>
              <a:off x="9140604" y="1260554"/>
              <a:ext cx="2665441" cy="1166523"/>
            </a:xfrm>
            <a:prstGeom prst="rect">
              <a:avLst/>
            </a:prstGeom>
          </p:spPr>
        </p:pic>
        <p:pic>
          <p:nvPicPr>
            <p:cNvPr id="31" name="Picture 30"/>
            <p:cNvPicPr>
              <a:picLocks noChangeAspect="1"/>
            </p:cNvPicPr>
            <p:nvPr/>
          </p:nvPicPr>
          <p:blipFill rotWithShape="1">
            <a:blip r:embed="rId11">
              <a:extLst>
                <a:ext uri="{28A0092B-C50C-407E-A947-70E740481C1C}">
                  <a14:useLocalDpi xmlns:a14="http://schemas.microsoft.com/office/drawing/2010/main" val="0"/>
                </a:ext>
              </a:extLst>
            </a:blip>
            <a:srcRect l="25735" t="-2790" r="51813" b="2790"/>
            <a:stretch/>
          </p:blipFill>
          <p:spPr>
            <a:xfrm>
              <a:off x="8924704" y="3317653"/>
              <a:ext cx="2887806" cy="1176344"/>
            </a:xfrm>
            <a:prstGeom prst="rect">
              <a:avLst/>
            </a:prstGeom>
          </p:spPr>
        </p:pic>
        <p:pic>
          <p:nvPicPr>
            <p:cNvPr id="32" name="Picture 31"/>
            <p:cNvPicPr>
              <a:picLocks noChangeAspect="1"/>
            </p:cNvPicPr>
            <p:nvPr/>
          </p:nvPicPr>
          <p:blipFill rotWithShape="1">
            <a:blip r:embed="rId11">
              <a:extLst>
                <a:ext uri="{28A0092B-C50C-407E-A947-70E740481C1C}">
                  <a14:useLocalDpi xmlns:a14="http://schemas.microsoft.com/office/drawing/2010/main" val="0"/>
                </a:ext>
              </a:extLst>
            </a:blip>
            <a:srcRect l="51354" t="-3403" r="26295" b="3403"/>
            <a:stretch/>
          </p:blipFill>
          <p:spPr>
            <a:xfrm>
              <a:off x="5814634" y="3109650"/>
              <a:ext cx="2677304" cy="1214909"/>
            </a:xfrm>
            <a:prstGeom prst="rect">
              <a:avLst/>
            </a:prstGeom>
          </p:spPr>
        </p:pic>
        <p:grpSp>
          <p:nvGrpSpPr>
            <p:cNvPr id="33" name="Group 32"/>
            <p:cNvGrpSpPr/>
            <p:nvPr/>
          </p:nvGrpSpPr>
          <p:grpSpPr>
            <a:xfrm>
              <a:off x="8684665" y="4715973"/>
              <a:ext cx="2960911" cy="1330015"/>
              <a:chOff x="7336405" y="4386786"/>
              <a:chExt cx="2581467" cy="1056053"/>
            </a:xfrm>
          </p:grpSpPr>
          <p:pic>
            <p:nvPicPr>
              <p:cNvPr id="34" name="Picture 33"/>
              <p:cNvPicPr>
                <a:picLocks noChangeAspect="1"/>
              </p:cNvPicPr>
              <p:nvPr/>
            </p:nvPicPr>
            <p:blipFill rotWithShape="1">
              <a:blip r:embed="rId11">
                <a:extLst>
                  <a:ext uri="{28A0092B-C50C-407E-A947-70E740481C1C}">
                    <a14:useLocalDpi xmlns:a14="http://schemas.microsoft.com/office/drawing/2010/main" val="0"/>
                  </a:ext>
                </a:extLst>
              </a:blip>
              <a:srcRect l="77301" t="-2354" r="348" b="2354"/>
              <a:stretch/>
            </p:blipFill>
            <p:spPr>
              <a:xfrm>
                <a:off x="7336405" y="4386786"/>
                <a:ext cx="2394855" cy="1056053"/>
              </a:xfrm>
              <a:prstGeom prst="rect">
                <a:avLst/>
              </a:prstGeom>
            </p:spPr>
          </p:pic>
          <p:sp>
            <p:nvSpPr>
              <p:cNvPr id="35" name="Rectangle 34"/>
              <p:cNvSpPr/>
              <p:nvPr/>
            </p:nvSpPr>
            <p:spPr>
              <a:xfrm>
                <a:off x="9544646" y="4418122"/>
                <a:ext cx="373226" cy="1024128"/>
              </a:xfrm>
              <a:prstGeom prst="rect">
                <a:avLst/>
              </a:prstGeom>
              <a:solidFill>
                <a:srgbClr val="42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8536942" y="4485620"/>
                <a:ext cx="1380930" cy="353943"/>
              </a:xfrm>
              <a:prstGeom prst="rect">
                <a:avLst/>
              </a:prstGeom>
              <a:solidFill>
                <a:srgbClr val="42CBCB"/>
              </a:solidFill>
              <a:ln>
                <a:noFill/>
              </a:ln>
            </p:spPr>
            <p:txBody>
              <a:bodyPr wrap="square" rtlCol="0">
                <a:spAutoFit/>
              </a:bodyPr>
              <a:lstStyle/>
              <a:p>
                <a:r>
                  <a:rPr lang="en-US" sz="1700" b="1" dirty="0" smtClean="0">
                    <a:solidFill>
                      <a:schemeClr val="bg1"/>
                    </a:solidFill>
                  </a:rPr>
                  <a:t>(625.4/100K)</a:t>
                </a:r>
                <a:endParaRPr lang="en-US" sz="1700" b="1" dirty="0">
                  <a:solidFill>
                    <a:schemeClr val="bg1"/>
                  </a:solidFill>
                </a:endParaRPr>
              </a:p>
            </p:txBody>
          </p:sp>
        </p:grpSp>
      </p:grpSp>
    </p:spTree>
    <p:extLst>
      <p:ext uri="{BB962C8B-B14F-4D97-AF65-F5344CB8AC3E}">
        <p14:creationId xmlns:p14="http://schemas.microsoft.com/office/powerpoint/2010/main" val="38016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169997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439528" y="711560"/>
            <a:ext cx="3221213" cy="6836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bg1"/>
                </a:solidFill>
                <a:latin typeface="+mn-lt"/>
              </a:rPr>
              <a:t>Disclosures:</a:t>
            </a:r>
            <a:r>
              <a:rPr lang="en-US" sz="4800" b="1" dirty="0" smtClean="0">
                <a:solidFill>
                  <a:schemeClr val="accent2">
                    <a:lumMod val="75000"/>
                  </a:schemeClr>
                </a:solidFill>
                <a:latin typeface="+mn-lt"/>
              </a:rPr>
              <a:t> </a:t>
            </a:r>
            <a:endParaRPr lang="en-US" sz="4800" b="1" dirty="0">
              <a:solidFill>
                <a:schemeClr val="accent2">
                  <a:lumMod val="75000"/>
                </a:schemeClr>
              </a:solidFill>
              <a:latin typeface="+mn-lt"/>
            </a:endParaRPr>
          </a:p>
        </p:txBody>
      </p:sp>
      <p:sp>
        <p:nvSpPr>
          <p:cNvPr id="3" name="Content Placeholder 2"/>
          <p:cNvSpPr txBox="1">
            <a:spLocks/>
          </p:cNvSpPr>
          <p:nvPr/>
        </p:nvSpPr>
        <p:spPr>
          <a:xfrm>
            <a:off x="4139436" y="617430"/>
            <a:ext cx="5581650" cy="871869"/>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500" dirty="0" smtClean="0">
              <a:solidFill>
                <a:srgbClr val="00B0F0"/>
              </a:solidFill>
            </a:endParaRPr>
          </a:p>
          <a:p>
            <a:pPr marL="0" indent="0">
              <a:buNone/>
            </a:pPr>
            <a:r>
              <a:rPr lang="en-US" sz="3200" dirty="0" smtClean="0">
                <a:solidFill>
                  <a:schemeClr val="bg1"/>
                </a:solidFill>
              </a:rPr>
              <a:t>I have nothing to disclose.</a:t>
            </a:r>
          </a:p>
          <a:p>
            <a:pPr marL="0" indent="0">
              <a:buNone/>
            </a:pPr>
            <a:endParaRPr lang="en-US" sz="2200" dirty="0" smtClean="0"/>
          </a:p>
        </p:txBody>
      </p:sp>
      <p:sp>
        <p:nvSpPr>
          <p:cNvPr id="4" name="Title 1"/>
          <p:cNvSpPr txBox="1">
            <a:spLocks/>
          </p:cNvSpPr>
          <p:nvPr/>
        </p:nvSpPr>
        <p:spPr>
          <a:xfrm>
            <a:off x="1353928" y="2018942"/>
            <a:ext cx="2306813" cy="10087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chemeClr val="accent2">
                    <a:lumMod val="75000"/>
                  </a:schemeClr>
                </a:solidFill>
                <a:latin typeface="+mn-lt"/>
              </a:rPr>
              <a:t>Outline:</a:t>
            </a:r>
            <a:endParaRPr lang="en-US" sz="4800" b="1" dirty="0">
              <a:solidFill>
                <a:schemeClr val="accent2">
                  <a:lumMod val="75000"/>
                </a:schemeClr>
              </a:solidFill>
              <a:latin typeface="+mn-lt"/>
            </a:endParaRPr>
          </a:p>
        </p:txBody>
      </p:sp>
      <p:sp>
        <p:nvSpPr>
          <p:cNvPr id="5" name="TextBox 4"/>
          <p:cNvSpPr txBox="1"/>
          <p:nvPr/>
        </p:nvSpPr>
        <p:spPr>
          <a:xfrm>
            <a:off x="4139436" y="1919814"/>
            <a:ext cx="7559506" cy="4524315"/>
          </a:xfrm>
          <a:prstGeom prst="rect">
            <a:avLst/>
          </a:prstGeom>
          <a:noFill/>
        </p:spPr>
        <p:txBody>
          <a:bodyPr wrap="square" rtlCol="0">
            <a:spAutoFit/>
          </a:bodyPr>
          <a:lstStyle/>
          <a:p>
            <a:pPr marL="571500" indent="-571500">
              <a:buFont typeface="+mj-lt"/>
              <a:buAutoNum type="romanUcPeriod"/>
            </a:pPr>
            <a:r>
              <a:rPr lang="en-US" sz="3200" dirty="0" smtClean="0"/>
              <a:t>Update on the National </a:t>
            </a:r>
            <a:r>
              <a:rPr lang="en-US" sz="3200" dirty="0"/>
              <a:t>Opioid </a:t>
            </a:r>
            <a:r>
              <a:rPr lang="en-US" sz="3200" dirty="0" smtClean="0"/>
              <a:t>Epidemic</a:t>
            </a:r>
          </a:p>
          <a:p>
            <a:pPr marL="914400" lvl="1" indent="-457200">
              <a:buFont typeface="Arial" charset="0"/>
              <a:buChar char="•"/>
            </a:pPr>
            <a:r>
              <a:rPr lang="en-US" sz="3200" dirty="0" smtClean="0"/>
              <a:t>NSDUH 2017 Data, CDC 2017 Updates</a:t>
            </a:r>
          </a:p>
          <a:p>
            <a:pPr marL="571500" indent="-571500">
              <a:buFont typeface="+mj-lt"/>
              <a:buAutoNum type="romanUcPeriod"/>
            </a:pPr>
            <a:r>
              <a:rPr lang="en-US" sz="3200" dirty="0" smtClean="0"/>
              <a:t>Recommended Strategies for Local Communities</a:t>
            </a:r>
          </a:p>
          <a:p>
            <a:pPr marL="571500" indent="-571500">
              <a:buFont typeface="+mj-lt"/>
              <a:buAutoNum type="romanUcPeriod"/>
            </a:pPr>
            <a:r>
              <a:rPr lang="en-US" sz="3200" dirty="0"/>
              <a:t>Solano County Opioid </a:t>
            </a:r>
            <a:r>
              <a:rPr lang="en-US" sz="3200" dirty="0" smtClean="0"/>
              <a:t>Epidemic</a:t>
            </a:r>
            <a:endParaRPr lang="en-US" sz="3200" dirty="0"/>
          </a:p>
          <a:p>
            <a:pPr marL="914400" lvl="1" indent="-457200">
              <a:buFont typeface="Arial" charset="0"/>
              <a:buChar char="•"/>
            </a:pPr>
            <a:r>
              <a:rPr lang="en-US" sz="3200" dirty="0" smtClean="0"/>
              <a:t>CDPH </a:t>
            </a:r>
            <a:r>
              <a:rPr lang="en-US" sz="3200" dirty="0"/>
              <a:t>County </a:t>
            </a:r>
            <a:r>
              <a:rPr lang="en-US" sz="3200" dirty="0" smtClean="0"/>
              <a:t>Data</a:t>
            </a:r>
          </a:p>
          <a:p>
            <a:pPr marL="571500" indent="-571500">
              <a:buFont typeface="+mj-lt"/>
              <a:buAutoNum type="romanUcPeriod"/>
            </a:pPr>
            <a:r>
              <a:rPr lang="en-US" sz="3200" dirty="0" smtClean="0"/>
              <a:t>Solano </a:t>
            </a:r>
            <a:r>
              <a:rPr lang="en-US" sz="3200" dirty="0"/>
              <a:t>County </a:t>
            </a:r>
            <a:r>
              <a:rPr lang="en-US" sz="3200" dirty="0" smtClean="0"/>
              <a:t>Efforts</a:t>
            </a:r>
          </a:p>
          <a:p>
            <a:pPr marL="1028700" lvl="2" indent="-571500">
              <a:buFont typeface="Arial" charset="0"/>
              <a:buChar char="•"/>
            </a:pPr>
            <a:r>
              <a:rPr lang="en-US" sz="3200" dirty="0" smtClean="0"/>
              <a:t>Ongoing Concerns &amp; Next Steps</a:t>
            </a:r>
          </a:p>
          <a:p>
            <a:pPr marL="1028700" lvl="2" indent="-571500">
              <a:buFont typeface="Arial" charset="0"/>
              <a:buChar char="•"/>
            </a:pPr>
            <a:r>
              <a:rPr lang="en-US" sz="3200" dirty="0" smtClean="0"/>
              <a:t>Call to Action</a:t>
            </a:r>
            <a:endParaRPr lang="en-US" sz="3200" dirty="0"/>
          </a:p>
        </p:txBody>
      </p:sp>
      <p:sp>
        <p:nvSpPr>
          <p:cNvPr id="8" name="Rectangle 7"/>
          <p:cNvSpPr/>
          <p:nvPr/>
        </p:nvSpPr>
        <p:spPr>
          <a:xfrm>
            <a:off x="3684493" y="0"/>
            <a:ext cx="191399"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61114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3938" y="6029264"/>
            <a:ext cx="11876422" cy="790576"/>
            <a:chOff x="-2676825" y="6160441"/>
            <a:chExt cx="11876422" cy="790576"/>
          </a:xfrm>
        </p:grpSpPr>
        <p:pic>
          <p:nvPicPr>
            <p:cNvPr id="12" name="Picture 14" descr="solano_seal_1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07775" y="6160441"/>
              <a:ext cx="79182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676825" y="6227117"/>
              <a:ext cx="16764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1153356" y="6320135"/>
              <a:ext cx="4846263" cy="461665"/>
            </a:xfrm>
            <a:prstGeom prst="rect">
              <a:avLst/>
            </a:prstGeom>
            <a:noFill/>
          </p:spPr>
          <p:txBody>
            <a:bodyPr wrap="none" rtlCol="0">
              <a:spAutoFit/>
            </a:bodyPr>
            <a:lstStyle/>
            <a:p>
              <a:r>
                <a:rPr lang="en-US" sz="2400" i="1" dirty="0">
                  <a:solidFill>
                    <a:schemeClr val="accent6">
                      <a:lumMod val="75000"/>
                    </a:schemeClr>
                  </a:solidFill>
                </a:rPr>
                <a:t>Healthy People – Healthy Community</a:t>
              </a:r>
            </a:p>
          </p:txBody>
        </p:sp>
      </p:grpSp>
      <p:sp>
        <p:nvSpPr>
          <p:cNvPr id="15" name="Rectangle 2"/>
          <p:cNvSpPr txBox="1">
            <a:spLocks noChangeArrowheads="1"/>
          </p:cNvSpPr>
          <p:nvPr/>
        </p:nvSpPr>
        <p:spPr>
          <a:xfrm>
            <a:off x="0" y="0"/>
            <a:ext cx="12192000" cy="1307592"/>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chemeClr val="accent2">
                    <a:lumMod val="75000"/>
                  </a:schemeClr>
                </a:solidFill>
                <a:latin typeface="+mn-lt"/>
                <a:ea typeface="Calibri" charset="0"/>
                <a:cs typeface="Calibri" charset="0"/>
              </a:rPr>
              <a:t>CDPH Opioid </a:t>
            </a:r>
            <a:r>
              <a:rPr lang="en-US" sz="3600" b="1" dirty="0">
                <a:solidFill>
                  <a:schemeClr val="accent2">
                    <a:lumMod val="75000"/>
                  </a:schemeClr>
                </a:solidFill>
                <a:latin typeface="+mn-lt"/>
                <a:ea typeface="Calibri" charset="0"/>
                <a:cs typeface="Calibri" charset="0"/>
              </a:rPr>
              <a:t>Overdose Death </a:t>
            </a:r>
            <a:r>
              <a:rPr lang="en-US" sz="3600" b="1" dirty="0" smtClean="0">
                <a:solidFill>
                  <a:schemeClr val="accent2">
                    <a:lumMod val="75000"/>
                  </a:schemeClr>
                </a:solidFill>
                <a:latin typeface="+mn-lt"/>
                <a:ea typeface="Calibri" charset="0"/>
                <a:cs typeface="Calibri" charset="0"/>
              </a:rPr>
              <a:t>Rates – </a:t>
            </a:r>
            <a:r>
              <a:rPr lang="en-US" sz="3600" b="1" i="1" dirty="0" smtClean="0">
                <a:solidFill>
                  <a:schemeClr val="accent2">
                    <a:lumMod val="75000"/>
                  </a:schemeClr>
                </a:solidFill>
                <a:latin typeface="+mn-lt"/>
                <a:ea typeface="Calibri" charset="0"/>
                <a:cs typeface="Calibri" charset="0"/>
              </a:rPr>
              <a:t>Below CA average</a:t>
            </a:r>
            <a:endParaRPr lang="en-US" sz="3600" b="1" i="1" dirty="0">
              <a:solidFill>
                <a:schemeClr val="accent2">
                  <a:lumMod val="75000"/>
                </a:schemeClr>
              </a:solidFill>
              <a:latin typeface="+mn-lt"/>
              <a:ea typeface="Calibri" charset="0"/>
              <a:cs typeface="Calibri" charset="0"/>
            </a:endParaRPr>
          </a:p>
        </p:txBody>
      </p:sp>
      <p:sp>
        <p:nvSpPr>
          <p:cNvPr id="16" name="TextBox 15"/>
          <p:cNvSpPr txBox="1"/>
          <p:nvPr/>
        </p:nvSpPr>
        <p:spPr>
          <a:xfrm>
            <a:off x="76200" y="5757446"/>
            <a:ext cx="8725060" cy="338554"/>
          </a:xfrm>
          <a:prstGeom prst="rect">
            <a:avLst/>
          </a:prstGeom>
          <a:noFill/>
        </p:spPr>
        <p:txBody>
          <a:bodyPr wrap="square" rtlCol="0">
            <a:spAutoFit/>
          </a:bodyPr>
          <a:lstStyle/>
          <a:p>
            <a:r>
              <a:rPr lang="en-US" sz="800" dirty="0">
                <a:solidFill>
                  <a:schemeClr val="bg1">
                    <a:lumMod val="65000"/>
                  </a:schemeClr>
                </a:solidFill>
              </a:rPr>
              <a:t>Source: California Opioid Overdose Surveillance Dashboard, Safe and Active Communities Branch, California Department of Public Health.  Death data obtained from Vital Statistics Multiple Cause of Death Files, California Department of Public Health.</a:t>
            </a:r>
          </a:p>
        </p:txBody>
      </p:sp>
      <p:sp>
        <p:nvSpPr>
          <p:cNvPr id="17" name="TextBox 16"/>
          <p:cNvSpPr txBox="1"/>
          <p:nvPr/>
        </p:nvSpPr>
        <p:spPr>
          <a:xfrm>
            <a:off x="167640" y="5132946"/>
            <a:ext cx="11782720" cy="553998"/>
          </a:xfrm>
          <a:prstGeom prst="rect">
            <a:avLst/>
          </a:prstGeom>
          <a:noFill/>
        </p:spPr>
        <p:txBody>
          <a:bodyPr wrap="square" rtlCol="0">
            <a:spAutoFit/>
          </a:bodyPr>
          <a:lstStyle/>
          <a:p>
            <a:r>
              <a:rPr lang="en-US" sz="600" dirty="0">
                <a:solidFill>
                  <a:schemeClr val="bg1">
                    <a:lumMod val="65000"/>
                  </a:schemeClr>
                </a:solidFill>
              </a:rPr>
              <a:t>Definitions:</a:t>
            </a:r>
          </a:p>
          <a:p>
            <a:r>
              <a:rPr lang="en-US" sz="600" b="1" dirty="0">
                <a:solidFill>
                  <a:schemeClr val="bg1">
                    <a:lumMod val="65000"/>
                  </a:schemeClr>
                </a:solidFill>
              </a:rPr>
              <a:t>Death-All Drugs</a:t>
            </a:r>
            <a:r>
              <a:rPr lang="en-US" sz="600" dirty="0">
                <a:solidFill>
                  <a:schemeClr val="bg1">
                    <a:lumMod val="65000"/>
                  </a:schemeClr>
                </a:solidFill>
              </a:rPr>
              <a:t>: This indicator includes all overdose deaths, regardless of intent (e.g., unintentional, suicide, assault, or undetermined). This indicator does not include: (1) deaths related to chronic use of drugs (e.g., damage to organs from long-term drug use), 2) deaths due to alcohol and tobacco, and 3) deaths that occur under the influence of drugs, but do not involve acute poisoning (e.g., a car crash that occurred because the driver was drowsy from taking a prescription drug).</a:t>
            </a:r>
          </a:p>
          <a:p>
            <a:r>
              <a:rPr lang="en-US" sz="600" b="1" dirty="0">
                <a:solidFill>
                  <a:schemeClr val="bg1">
                    <a:lumMod val="65000"/>
                  </a:schemeClr>
                </a:solidFill>
              </a:rPr>
              <a:t>Death-All Opioid</a:t>
            </a:r>
            <a:r>
              <a:rPr lang="en-US" sz="600" dirty="0">
                <a:solidFill>
                  <a:schemeClr val="bg1">
                    <a:lumMod val="65000"/>
                  </a:schemeClr>
                </a:solidFill>
              </a:rPr>
              <a:t>: Acute poisoning deaths involving opioids such as prescription opioid pain relievers (i.e. hydrocodone, oxycodone, and morphine) and heroin and opium. Death related to chronic use of drugs excluded from this indicator.</a:t>
            </a:r>
          </a:p>
          <a:p>
            <a:r>
              <a:rPr lang="en-US" sz="600" b="1" dirty="0">
                <a:solidFill>
                  <a:schemeClr val="bg1">
                    <a:lumMod val="65000"/>
                  </a:schemeClr>
                </a:solidFill>
              </a:rPr>
              <a:t>Death-Prescription Opioid</a:t>
            </a:r>
            <a:r>
              <a:rPr lang="en-US" sz="600" dirty="0">
                <a:solidFill>
                  <a:schemeClr val="bg1">
                    <a:lumMod val="65000"/>
                  </a:schemeClr>
                </a:solidFill>
              </a:rPr>
              <a:t>: Acute poisoning deaths involving prescribed opioid pain relievers such as hydrocodone, oxycodone, morphine, and fentanyl. Death related to chronic use of drugs excluded from this indicator.</a:t>
            </a:r>
          </a:p>
        </p:txBody>
      </p:sp>
      <p:graphicFrame>
        <p:nvGraphicFramePr>
          <p:cNvPr id="18" name="Chart 17">
            <a:extLst>
              <a:ext uri="{FF2B5EF4-FFF2-40B4-BE49-F238E27FC236}">
                <a16:creationId xmlns:xdr="http://schemas.openxmlformats.org/drawingml/2006/spreadsheetDrawing" xmlns="" xmlns:a16="http://schemas.microsoft.com/office/drawing/2014/main" xmlns:lc="http://schemas.openxmlformats.org/drawingml/2006/lockedCanvas" id="{00000000-0008-0000-0000-00000B000000}"/>
              </a:ext>
            </a:extLst>
          </p:cNvPr>
          <p:cNvGraphicFramePr>
            <a:graphicFrameLocks/>
          </p:cNvGraphicFramePr>
          <p:nvPr>
            <p:extLst>
              <p:ext uri="{D42A27DB-BD31-4B8C-83A1-F6EECF244321}">
                <p14:modId xmlns:p14="http://schemas.microsoft.com/office/powerpoint/2010/main" val="1501766402"/>
              </p:ext>
            </p:extLst>
          </p:nvPr>
        </p:nvGraphicFramePr>
        <p:xfrm>
          <a:off x="357808" y="1004794"/>
          <a:ext cx="7965098" cy="4057650"/>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19"/>
          <p:cNvSpPr txBox="1"/>
          <p:nvPr/>
        </p:nvSpPr>
        <p:spPr>
          <a:xfrm>
            <a:off x="8502246" y="1010871"/>
            <a:ext cx="3029014" cy="1508105"/>
          </a:xfrm>
          <a:prstGeom prst="rect">
            <a:avLst/>
          </a:prstGeom>
          <a:solidFill>
            <a:schemeClr val="accent2">
              <a:lumMod val="75000"/>
            </a:schemeClr>
          </a:solidFill>
          <a:ln>
            <a:solidFill>
              <a:srgbClr val="C35A20"/>
            </a:solidFill>
          </a:ln>
        </p:spPr>
        <p:txBody>
          <a:bodyPr wrap="square" rtlCol="0">
            <a:spAutoFit/>
          </a:bodyPr>
          <a:lstStyle/>
          <a:p>
            <a:r>
              <a:rPr lang="en-US" sz="2300" b="1" dirty="0" smtClean="0">
                <a:solidFill>
                  <a:schemeClr val="bg1"/>
                </a:solidFill>
              </a:rPr>
              <a:t>Death rates for </a:t>
            </a:r>
            <a:r>
              <a:rPr lang="en-US" sz="2300" b="1" dirty="0">
                <a:solidFill>
                  <a:schemeClr val="bg1"/>
                </a:solidFill>
              </a:rPr>
              <a:t>All </a:t>
            </a:r>
            <a:r>
              <a:rPr lang="en-US" sz="2300" b="1" dirty="0" smtClean="0">
                <a:solidFill>
                  <a:schemeClr val="bg1"/>
                </a:solidFill>
              </a:rPr>
              <a:t>Opioids, Prescription Opioids, and Heroin Overdoses Decreasing </a:t>
            </a:r>
            <a:endParaRPr lang="en-US" sz="2300" b="1" dirty="0">
              <a:solidFill>
                <a:schemeClr val="bg1"/>
              </a:solidFill>
            </a:endParaRPr>
          </a:p>
        </p:txBody>
      </p:sp>
      <p:sp>
        <p:nvSpPr>
          <p:cNvPr id="21" name="TextBox 20"/>
          <p:cNvSpPr txBox="1"/>
          <p:nvPr/>
        </p:nvSpPr>
        <p:spPr>
          <a:xfrm>
            <a:off x="8502246" y="2630125"/>
            <a:ext cx="3029014" cy="1154162"/>
          </a:xfrm>
          <a:prstGeom prst="rect">
            <a:avLst/>
          </a:prstGeom>
          <a:solidFill>
            <a:srgbClr val="C35A20"/>
          </a:solidFill>
          <a:ln>
            <a:solidFill>
              <a:srgbClr val="C35A20"/>
            </a:solidFill>
          </a:ln>
        </p:spPr>
        <p:txBody>
          <a:bodyPr wrap="square" rtlCol="0">
            <a:spAutoFit/>
          </a:bodyPr>
          <a:lstStyle/>
          <a:p>
            <a:r>
              <a:rPr lang="en-US" sz="2300" b="1" dirty="0" smtClean="0">
                <a:solidFill>
                  <a:schemeClr val="bg1"/>
                </a:solidFill>
              </a:rPr>
              <a:t>All categories dropped below California averages since 2015</a:t>
            </a:r>
            <a:endParaRPr lang="en-US" sz="2300" b="1" dirty="0">
              <a:solidFill>
                <a:schemeClr val="bg1"/>
              </a:solidFill>
            </a:endParaRPr>
          </a:p>
        </p:txBody>
      </p:sp>
      <p:sp>
        <p:nvSpPr>
          <p:cNvPr id="19" name="TextBox 18"/>
          <p:cNvSpPr txBox="1"/>
          <p:nvPr/>
        </p:nvSpPr>
        <p:spPr>
          <a:xfrm>
            <a:off x="8525435" y="3895436"/>
            <a:ext cx="3005826" cy="1154162"/>
          </a:xfrm>
          <a:prstGeom prst="rect">
            <a:avLst/>
          </a:prstGeom>
          <a:solidFill>
            <a:srgbClr val="C35A20"/>
          </a:solidFill>
          <a:ln>
            <a:solidFill>
              <a:srgbClr val="C35A20"/>
            </a:solidFill>
          </a:ln>
        </p:spPr>
        <p:txBody>
          <a:bodyPr wrap="square" rtlCol="0">
            <a:spAutoFit/>
          </a:bodyPr>
          <a:lstStyle/>
          <a:p>
            <a:r>
              <a:rPr lang="en-US" sz="2300" b="1" dirty="0" smtClean="0">
                <a:solidFill>
                  <a:schemeClr val="bg1"/>
                </a:solidFill>
              </a:rPr>
              <a:t>Increase in Heroin-related deaths mirrors  CA State rise</a:t>
            </a:r>
            <a:endParaRPr lang="en-US" sz="2300" b="1" dirty="0">
              <a:solidFill>
                <a:schemeClr val="bg1"/>
              </a:solidFill>
            </a:endParaRPr>
          </a:p>
        </p:txBody>
      </p:sp>
    </p:spTree>
    <p:extLst>
      <p:ext uri="{BB962C8B-B14F-4D97-AF65-F5344CB8AC3E}">
        <p14:creationId xmlns:p14="http://schemas.microsoft.com/office/powerpoint/2010/main" val="17818321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0"/>
            <a:ext cx="12192000" cy="1307592"/>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chemeClr val="accent2">
                    <a:lumMod val="75000"/>
                  </a:schemeClr>
                </a:solidFill>
                <a:latin typeface="+mn-lt"/>
              </a:rPr>
              <a:t>All Opioid Prescription Rate &amp; &gt;90 MED Prescription Rate Decrease and Buprenorphine Prescription Rate Increases- All above CA Rates</a:t>
            </a:r>
            <a:endParaRPr lang="en-US" sz="3200" b="1" i="1" dirty="0">
              <a:solidFill>
                <a:schemeClr val="accent2">
                  <a:lumMod val="75000"/>
                </a:schemeClr>
              </a:solidFill>
              <a:latin typeface="+mn-lt"/>
            </a:endParaRPr>
          </a:p>
        </p:txBody>
      </p:sp>
      <p:sp>
        <p:nvSpPr>
          <p:cNvPr id="10" name="TextBox 9"/>
          <p:cNvSpPr txBox="1"/>
          <p:nvPr/>
        </p:nvSpPr>
        <p:spPr>
          <a:xfrm>
            <a:off x="719286" y="5570306"/>
            <a:ext cx="7575194" cy="246221"/>
          </a:xfrm>
          <a:prstGeom prst="rect">
            <a:avLst/>
          </a:prstGeom>
          <a:noFill/>
        </p:spPr>
        <p:txBody>
          <a:bodyPr wrap="square" rtlCol="0">
            <a:spAutoFit/>
          </a:bodyPr>
          <a:lstStyle/>
          <a:p>
            <a:r>
              <a:rPr lang="en-US" sz="1000" dirty="0" smtClean="0"/>
              <a:t>Note: 12-month rates are based on moving averages</a:t>
            </a:r>
            <a:endParaRPr lang="en-US" sz="1000" dirty="0"/>
          </a:p>
        </p:txBody>
      </p:sp>
      <p:grpSp>
        <p:nvGrpSpPr>
          <p:cNvPr id="11" name="Group 10"/>
          <p:cNvGrpSpPr/>
          <p:nvPr/>
        </p:nvGrpSpPr>
        <p:grpSpPr>
          <a:xfrm>
            <a:off x="399450" y="6083391"/>
            <a:ext cx="11314768" cy="738388"/>
            <a:chOff x="277792" y="6061192"/>
            <a:chExt cx="11314768" cy="738388"/>
          </a:xfrm>
        </p:grpSpPr>
        <p:pic>
          <p:nvPicPr>
            <p:cNvPr id="12" name="Picture 14" descr="solano_seal_1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4360" y="6075680"/>
              <a:ext cx="8382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7792" y="6061192"/>
              <a:ext cx="16764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755296" y="6164438"/>
              <a:ext cx="4846263" cy="461665"/>
            </a:xfrm>
            <a:prstGeom prst="rect">
              <a:avLst/>
            </a:prstGeom>
            <a:noFill/>
          </p:spPr>
          <p:txBody>
            <a:bodyPr wrap="none" rtlCol="0">
              <a:spAutoFit/>
            </a:bodyPr>
            <a:lstStyle/>
            <a:p>
              <a:r>
                <a:rPr lang="en-US" sz="2400" i="1" dirty="0">
                  <a:solidFill>
                    <a:schemeClr val="accent6">
                      <a:lumMod val="75000"/>
                    </a:schemeClr>
                  </a:solidFill>
                </a:rPr>
                <a:t>Healthy People – Healthy Community</a:t>
              </a:r>
            </a:p>
          </p:txBody>
        </p:sp>
      </p:grpSp>
      <p:sp>
        <p:nvSpPr>
          <p:cNvPr id="17" name="TextBox 16"/>
          <p:cNvSpPr txBox="1"/>
          <p:nvPr/>
        </p:nvSpPr>
        <p:spPr>
          <a:xfrm>
            <a:off x="8589818" y="1439040"/>
            <a:ext cx="3269673" cy="1446550"/>
          </a:xfrm>
          <a:prstGeom prst="rect">
            <a:avLst/>
          </a:prstGeom>
          <a:solidFill>
            <a:srgbClr val="C35A20"/>
          </a:solidFill>
          <a:ln>
            <a:solidFill>
              <a:srgbClr val="C35A20"/>
            </a:solidFill>
          </a:ln>
        </p:spPr>
        <p:txBody>
          <a:bodyPr wrap="square" rtlCol="0">
            <a:spAutoFit/>
          </a:bodyPr>
          <a:lstStyle/>
          <a:p>
            <a:r>
              <a:rPr lang="en-US" sz="2200" b="1" dirty="0" smtClean="0">
                <a:solidFill>
                  <a:schemeClr val="bg1"/>
                </a:solidFill>
              </a:rPr>
              <a:t>Opioid Prescription rate decrease 23% since 2014 but remains above State averages;</a:t>
            </a:r>
            <a:endParaRPr lang="en-US" sz="2200" b="1" dirty="0">
              <a:solidFill>
                <a:schemeClr val="bg1"/>
              </a:solidFill>
            </a:endParaRPr>
          </a:p>
        </p:txBody>
      </p:sp>
      <p:sp>
        <p:nvSpPr>
          <p:cNvPr id="18" name="TextBox 17"/>
          <p:cNvSpPr txBox="1"/>
          <p:nvPr/>
        </p:nvSpPr>
        <p:spPr>
          <a:xfrm>
            <a:off x="8589816" y="4056039"/>
            <a:ext cx="3269675" cy="1508105"/>
          </a:xfrm>
          <a:prstGeom prst="rect">
            <a:avLst/>
          </a:prstGeom>
          <a:solidFill>
            <a:srgbClr val="C35A20"/>
          </a:solidFill>
          <a:ln>
            <a:solidFill>
              <a:srgbClr val="C35A20"/>
            </a:solidFill>
          </a:ln>
        </p:spPr>
        <p:txBody>
          <a:bodyPr wrap="square" rtlCol="0">
            <a:spAutoFit/>
          </a:bodyPr>
          <a:lstStyle/>
          <a:p>
            <a:r>
              <a:rPr lang="en-US" sz="2300" b="1" dirty="0" smtClean="0">
                <a:solidFill>
                  <a:schemeClr val="bg1"/>
                </a:solidFill>
              </a:rPr>
              <a:t>Buprenorphine </a:t>
            </a:r>
            <a:r>
              <a:rPr lang="en-US" sz="2300" b="1" dirty="0">
                <a:solidFill>
                  <a:schemeClr val="bg1"/>
                </a:solidFill>
              </a:rPr>
              <a:t>R</a:t>
            </a:r>
            <a:r>
              <a:rPr lang="en-US" sz="2300" b="1" dirty="0" smtClean="0">
                <a:solidFill>
                  <a:schemeClr val="bg1"/>
                </a:solidFill>
              </a:rPr>
              <a:t>ate increased by 61.5% and better than CA rates since 2014</a:t>
            </a:r>
            <a:endParaRPr lang="en-US" sz="2300" b="1" dirty="0">
              <a:solidFill>
                <a:schemeClr val="bg1"/>
              </a:solidFill>
            </a:endParaRPr>
          </a:p>
        </p:txBody>
      </p:sp>
      <p:sp>
        <p:nvSpPr>
          <p:cNvPr id="19" name="TextBox 18"/>
          <p:cNvSpPr txBox="1"/>
          <p:nvPr/>
        </p:nvSpPr>
        <p:spPr>
          <a:xfrm>
            <a:off x="8589816" y="2846410"/>
            <a:ext cx="3269675" cy="1107996"/>
          </a:xfrm>
          <a:prstGeom prst="rect">
            <a:avLst/>
          </a:prstGeom>
          <a:solidFill>
            <a:srgbClr val="C35A20"/>
          </a:solidFill>
          <a:ln>
            <a:solidFill>
              <a:srgbClr val="C35A20"/>
            </a:solidFill>
          </a:ln>
        </p:spPr>
        <p:txBody>
          <a:bodyPr wrap="square" rtlCol="0">
            <a:spAutoFit/>
          </a:bodyPr>
          <a:lstStyle/>
          <a:p>
            <a:r>
              <a:rPr lang="en-US" sz="2200" b="1" dirty="0" smtClean="0">
                <a:solidFill>
                  <a:schemeClr val="bg1"/>
                </a:solidFill>
              </a:rPr>
              <a:t>Prescription rate for &gt;90 MED decreased by 45.8% but still above CA rate.</a:t>
            </a:r>
            <a:endParaRPr lang="en-US" sz="2200" b="1" dirty="0">
              <a:solidFill>
                <a:schemeClr val="bg1"/>
              </a:solidFill>
            </a:endParaRPr>
          </a:p>
        </p:txBody>
      </p:sp>
      <p:sp>
        <p:nvSpPr>
          <p:cNvPr id="21" name="TextBox 20"/>
          <p:cNvSpPr txBox="1"/>
          <p:nvPr/>
        </p:nvSpPr>
        <p:spPr>
          <a:xfrm>
            <a:off x="728005" y="5762272"/>
            <a:ext cx="3472520" cy="246221"/>
          </a:xfrm>
          <a:prstGeom prst="rect">
            <a:avLst/>
          </a:prstGeom>
          <a:noFill/>
        </p:spPr>
        <p:txBody>
          <a:bodyPr wrap="square" rtlCol="0">
            <a:spAutoFit/>
          </a:bodyPr>
          <a:lstStyle/>
          <a:p>
            <a:r>
              <a:rPr lang="en-US" sz="1000" dirty="0"/>
              <a:t>Source: California Opioid Overdose Surveillance </a:t>
            </a:r>
            <a:r>
              <a:rPr lang="en-US" sz="1000" dirty="0" smtClean="0"/>
              <a:t>Dashboard</a:t>
            </a:r>
            <a:endParaRPr lang="en-US" sz="1000" dirty="0"/>
          </a:p>
        </p:txBody>
      </p:sp>
      <p:graphicFrame>
        <p:nvGraphicFramePr>
          <p:cNvPr id="22" name="Chart 21">
            <a:extLst>
              <a:ext uri="{FF2B5EF4-FFF2-40B4-BE49-F238E27FC236}">
                <a16:creationId xmlns:xdr="http://schemas.openxmlformats.org/drawingml/2006/spreadsheetDrawing" xmlns="" xmlns:a16="http://schemas.microsoft.com/office/drawing/2014/main" xmlns:lc="http://schemas.openxmlformats.org/drawingml/2006/lockedCanvas" id="{00000000-0008-0000-0000-000009000000}"/>
              </a:ext>
            </a:extLst>
          </p:cNvPr>
          <p:cNvGraphicFramePr>
            <a:graphicFrameLocks/>
          </p:cNvGraphicFramePr>
          <p:nvPr>
            <p:extLst>
              <p:ext uri="{D42A27DB-BD31-4B8C-83A1-F6EECF244321}">
                <p14:modId xmlns:p14="http://schemas.microsoft.com/office/powerpoint/2010/main" val="937986141"/>
              </p:ext>
            </p:extLst>
          </p:nvPr>
        </p:nvGraphicFramePr>
        <p:xfrm>
          <a:off x="728006" y="1431782"/>
          <a:ext cx="7746523" cy="4138524"/>
        </p:xfrm>
        <a:graphic>
          <a:graphicData uri="http://schemas.openxmlformats.org/drawingml/2006/chart">
            <c:chart xmlns:c="http://schemas.openxmlformats.org/drawingml/2006/chart" xmlns:r="http://schemas.openxmlformats.org/officeDocument/2006/relationships" r:id="rId5"/>
          </a:graphicData>
        </a:graphic>
      </p:graphicFrame>
      <p:sp>
        <p:nvSpPr>
          <p:cNvPr id="23" name="TextBox 22"/>
          <p:cNvSpPr txBox="1"/>
          <p:nvPr/>
        </p:nvSpPr>
        <p:spPr>
          <a:xfrm>
            <a:off x="6651005" y="2471649"/>
            <a:ext cx="838466" cy="323165"/>
          </a:xfrm>
          <a:prstGeom prst="rect">
            <a:avLst/>
          </a:prstGeom>
          <a:noFill/>
        </p:spPr>
        <p:txBody>
          <a:bodyPr wrap="square" rtlCol="0">
            <a:spAutoFit/>
          </a:bodyPr>
          <a:lstStyle/>
          <a:p>
            <a:r>
              <a:rPr lang="en-US" sz="1500" b="1" dirty="0" smtClean="0">
                <a:solidFill>
                  <a:srgbClr val="7030A0"/>
                </a:solidFill>
              </a:rPr>
              <a:t>625.38</a:t>
            </a:r>
            <a:endParaRPr lang="en-US" sz="1500" b="1" dirty="0">
              <a:solidFill>
                <a:srgbClr val="7030A0"/>
              </a:solidFill>
            </a:endParaRPr>
          </a:p>
        </p:txBody>
      </p:sp>
      <p:sp>
        <p:nvSpPr>
          <p:cNvPr id="24" name="TextBox 23"/>
          <p:cNvSpPr txBox="1"/>
          <p:nvPr/>
        </p:nvSpPr>
        <p:spPr>
          <a:xfrm>
            <a:off x="4545512" y="2114635"/>
            <a:ext cx="838466" cy="323165"/>
          </a:xfrm>
          <a:prstGeom prst="rect">
            <a:avLst/>
          </a:prstGeom>
          <a:noFill/>
        </p:spPr>
        <p:txBody>
          <a:bodyPr wrap="square" rtlCol="0">
            <a:spAutoFit/>
          </a:bodyPr>
          <a:lstStyle/>
          <a:p>
            <a:r>
              <a:rPr lang="en-US" sz="1500" b="1" dirty="0" smtClean="0">
                <a:solidFill>
                  <a:srgbClr val="7030A0"/>
                </a:solidFill>
              </a:rPr>
              <a:t>813.08</a:t>
            </a:r>
            <a:endParaRPr lang="en-US" sz="1500" b="1" dirty="0">
              <a:solidFill>
                <a:srgbClr val="7030A0"/>
              </a:solidFill>
            </a:endParaRPr>
          </a:p>
        </p:txBody>
      </p:sp>
    </p:spTree>
    <p:extLst>
      <p:ext uri="{BB962C8B-B14F-4D97-AF65-F5344CB8AC3E}">
        <p14:creationId xmlns:p14="http://schemas.microsoft.com/office/powerpoint/2010/main" val="11912794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6200" y="5982741"/>
            <a:ext cx="11871857" cy="837159"/>
            <a:chOff x="76200" y="6096000"/>
            <a:chExt cx="11871857" cy="723900"/>
          </a:xfrm>
        </p:grpSpPr>
        <p:pic>
          <p:nvPicPr>
            <p:cNvPr id="4" name="Picture 14" descr="solano_seal_1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9857" y="6096000"/>
              <a:ext cx="838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6096000"/>
              <a:ext cx="16764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649980" y="6185135"/>
              <a:ext cx="4846263" cy="461665"/>
            </a:xfrm>
            <a:prstGeom prst="rect">
              <a:avLst/>
            </a:prstGeom>
            <a:noFill/>
          </p:spPr>
          <p:txBody>
            <a:bodyPr wrap="none" rtlCol="0">
              <a:spAutoFit/>
            </a:bodyPr>
            <a:lstStyle/>
            <a:p>
              <a:r>
                <a:rPr lang="en-US" sz="2400" i="1" dirty="0">
                  <a:solidFill>
                    <a:schemeClr val="accent6">
                      <a:lumMod val="75000"/>
                    </a:schemeClr>
                  </a:solidFill>
                </a:rPr>
                <a:t>Healthy People – Healthy Community</a:t>
              </a:r>
            </a:p>
          </p:txBody>
        </p:sp>
      </p:grpSp>
      <p:sp>
        <p:nvSpPr>
          <p:cNvPr id="7" name="Rectangle 2"/>
          <p:cNvSpPr txBox="1">
            <a:spLocks noChangeArrowheads="1"/>
          </p:cNvSpPr>
          <p:nvPr/>
        </p:nvSpPr>
        <p:spPr>
          <a:xfrm>
            <a:off x="-1" y="-3681"/>
            <a:ext cx="12192001" cy="1307592"/>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accent2">
                    <a:lumMod val="75000"/>
                  </a:schemeClr>
                </a:solidFill>
                <a:latin typeface="+mn-lt"/>
              </a:rPr>
              <a:t>Opioid Overdose Hospitalization </a:t>
            </a:r>
            <a:r>
              <a:rPr lang="en-US" sz="3600" b="1" dirty="0" smtClean="0">
                <a:solidFill>
                  <a:schemeClr val="accent2">
                    <a:lumMod val="75000"/>
                  </a:schemeClr>
                </a:solidFill>
                <a:latin typeface="+mn-lt"/>
              </a:rPr>
              <a:t>Rate </a:t>
            </a:r>
            <a:r>
              <a:rPr lang="en-US" sz="3600" b="1" i="1" dirty="0" smtClean="0">
                <a:solidFill>
                  <a:schemeClr val="accent2">
                    <a:lumMod val="75000"/>
                  </a:schemeClr>
                </a:solidFill>
                <a:latin typeface="+mn-lt"/>
              </a:rPr>
              <a:t>Trending Down </a:t>
            </a:r>
          </a:p>
          <a:p>
            <a:pPr algn="ctr"/>
            <a:r>
              <a:rPr lang="en-US" sz="3600" b="1" i="1" dirty="0" smtClean="0">
                <a:solidFill>
                  <a:schemeClr val="accent2">
                    <a:lumMod val="75000"/>
                  </a:schemeClr>
                </a:solidFill>
                <a:latin typeface="+mn-lt"/>
              </a:rPr>
              <a:t>But Heroin Hospitalizations Increase</a:t>
            </a:r>
            <a:endParaRPr lang="en-US" sz="3600" b="1" i="1" dirty="0">
              <a:solidFill>
                <a:schemeClr val="accent2">
                  <a:lumMod val="75000"/>
                </a:schemeClr>
              </a:solidFill>
              <a:latin typeface="+mn-lt"/>
            </a:endParaRPr>
          </a:p>
        </p:txBody>
      </p:sp>
      <p:sp>
        <p:nvSpPr>
          <p:cNvPr id="11" name="TextBox 10"/>
          <p:cNvSpPr txBox="1"/>
          <p:nvPr/>
        </p:nvSpPr>
        <p:spPr>
          <a:xfrm>
            <a:off x="147926" y="5821868"/>
            <a:ext cx="2652424" cy="215444"/>
          </a:xfrm>
          <a:prstGeom prst="rect">
            <a:avLst/>
          </a:prstGeom>
          <a:noFill/>
        </p:spPr>
        <p:txBody>
          <a:bodyPr wrap="square" rtlCol="0">
            <a:spAutoFit/>
          </a:bodyPr>
          <a:lstStyle/>
          <a:p>
            <a:r>
              <a:rPr lang="en-US" sz="800" dirty="0"/>
              <a:t>Source: California Opioid Overdose </a:t>
            </a:r>
            <a:r>
              <a:rPr lang="en-US" sz="800"/>
              <a:t>Surveillance </a:t>
            </a:r>
            <a:r>
              <a:rPr lang="en-US" sz="800" smtClean="0"/>
              <a:t>Dashboard</a:t>
            </a:r>
            <a:endParaRPr lang="en-US" sz="800" dirty="0"/>
          </a:p>
        </p:txBody>
      </p:sp>
      <p:sp>
        <p:nvSpPr>
          <p:cNvPr id="12" name="TextBox 11"/>
          <p:cNvSpPr txBox="1"/>
          <p:nvPr/>
        </p:nvSpPr>
        <p:spPr>
          <a:xfrm>
            <a:off x="147926" y="5342582"/>
            <a:ext cx="11717251" cy="584775"/>
          </a:xfrm>
          <a:prstGeom prst="rect">
            <a:avLst/>
          </a:prstGeom>
          <a:noFill/>
        </p:spPr>
        <p:txBody>
          <a:bodyPr wrap="square" rtlCol="0">
            <a:spAutoFit/>
          </a:bodyPr>
          <a:lstStyle/>
          <a:p>
            <a:r>
              <a:rPr lang="en-US" sz="800" dirty="0" smtClean="0"/>
              <a:t>Definitions: </a:t>
            </a:r>
            <a:r>
              <a:rPr lang="en-US" sz="800" b="1" dirty="0" smtClean="0"/>
              <a:t>All </a:t>
            </a:r>
            <a:r>
              <a:rPr lang="en-US" sz="800" b="1" dirty="0"/>
              <a:t>Opioid Overdose (no heroin)</a:t>
            </a:r>
            <a:r>
              <a:rPr lang="en-US" sz="800" dirty="0"/>
              <a:t>: Hospitalizations caused by non-fatal acute poisonings due to the effects of all opioids drugs, excluding heroin, regardless of intent (e.g., suicide, unintentional, or undetermined). Hospitalizations related to late effects, adverse effects, and chronic poisonings due to the effects of drugs (e.g., damage to organs from long-term drug use), are excluded from this indicator.</a:t>
            </a:r>
          </a:p>
          <a:p>
            <a:r>
              <a:rPr lang="en-US" sz="800" b="1" dirty="0"/>
              <a:t>Heroin Overdose</a:t>
            </a:r>
            <a:r>
              <a:rPr lang="en-US" sz="800" dirty="0"/>
              <a:t>: Hospitalizations caused by non-fatal acute poisonings due to the effects of heroin, regardless of intent (e.g., suicide, unintentional, or undetermined). Hospitalizations related to late effects, adverse effects, and chronic poisonings due to the effects of drugs (e.g., damage to organs from long-term drug use), are excluded from this indicator.</a:t>
            </a:r>
          </a:p>
        </p:txBody>
      </p:sp>
      <p:graphicFrame>
        <p:nvGraphicFramePr>
          <p:cNvPr id="15" name="Chart 14">
            <a:extLst>
              <a:ext uri="{FF2B5EF4-FFF2-40B4-BE49-F238E27FC236}">
                <a16:creationId xmlns:xdr="http://schemas.openxmlformats.org/drawingml/2006/spreadsheetDrawing" xmlns="" xmlns:a16="http://schemas.microsoft.com/office/drawing/2014/main" xmlns:lc="http://schemas.openxmlformats.org/drawingml/2006/lockedCanvas" id="{00000000-0008-0000-0000-000003000000}"/>
              </a:ext>
            </a:extLst>
          </p:cNvPr>
          <p:cNvGraphicFramePr>
            <a:graphicFrameLocks/>
          </p:cNvGraphicFramePr>
          <p:nvPr>
            <p:extLst>
              <p:ext uri="{D42A27DB-BD31-4B8C-83A1-F6EECF244321}">
                <p14:modId xmlns:p14="http://schemas.microsoft.com/office/powerpoint/2010/main" val="150809284"/>
              </p:ext>
            </p:extLst>
          </p:nvPr>
        </p:nvGraphicFramePr>
        <p:xfrm>
          <a:off x="812799" y="1303911"/>
          <a:ext cx="8031261" cy="3880206"/>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p:cNvSpPr txBox="1"/>
          <p:nvPr/>
        </p:nvSpPr>
        <p:spPr>
          <a:xfrm>
            <a:off x="8991184" y="1345772"/>
            <a:ext cx="2721177" cy="1107996"/>
          </a:xfrm>
          <a:prstGeom prst="rect">
            <a:avLst/>
          </a:prstGeom>
          <a:solidFill>
            <a:srgbClr val="C35A20"/>
          </a:solidFill>
          <a:ln>
            <a:solidFill>
              <a:srgbClr val="C35A20"/>
            </a:solidFill>
          </a:ln>
        </p:spPr>
        <p:txBody>
          <a:bodyPr wrap="square" rtlCol="0">
            <a:spAutoFit/>
          </a:bodyPr>
          <a:lstStyle/>
          <a:p>
            <a:r>
              <a:rPr lang="en-US" sz="2200" b="1" dirty="0" smtClean="0">
                <a:solidFill>
                  <a:schemeClr val="bg1"/>
                </a:solidFill>
              </a:rPr>
              <a:t>Hospitalization rate for </a:t>
            </a:r>
            <a:r>
              <a:rPr lang="en-US" sz="2200" b="1" dirty="0">
                <a:solidFill>
                  <a:schemeClr val="bg1"/>
                </a:solidFill>
              </a:rPr>
              <a:t>All Drug</a:t>
            </a:r>
            <a:r>
              <a:rPr lang="en-US" sz="2200" b="1" dirty="0" smtClean="0">
                <a:solidFill>
                  <a:schemeClr val="bg1"/>
                </a:solidFill>
              </a:rPr>
              <a:t> down by 28% since 2014</a:t>
            </a:r>
            <a:endParaRPr lang="en-US" sz="2200" b="1" dirty="0">
              <a:solidFill>
                <a:schemeClr val="bg1"/>
              </a:solidFill>
            </a:endParaRPr>
          </a:p>
        </p:txBody>
      </p:sp>
      <p:sp>
        <p:nvSpPr>
          <p:cNvPr id="19" name="TextBox 18"/>
          <p:cNvSpPr txBox="1"/>
          <p:nvPr/>
        </p:nvSpPr>
        <p:spPr>
          <a:xfrm>
            <a:off x="8991184" y="2687674"/>
            <a:ext cx="2721177" cy="1107996"/>
          </a:xfrm>
          <a:prstGeom prst="rect">
            <a:avLst/>
          </a:prstGeom>
          <a:solidFill>
            <a:srgbClr val="C35A20"/>
          </a:solidFill>
          <a:ln>
            <a:solidFill>
              <a:srgbClr val="C35A20"/>
            </a:solidFill>
          </a:ln>
        </p:spPr>
        <p:txBody>
          <a:bodyPr wrap="square" rtlCol="0">
            <a:spAutoFit/>
          </a:bodyPr>
          <a:lstStyle/>
          <a:p>
            <a:r>
              <a:rPr lang="en-US" sz="2000" b="1" dirty="0" smtClean="0">
                <a:solidFill>
                  <a:schemeClr val="bg1"/>
                </a:solidFill>
              </a:rPr>
              <a:t>Hospitalization rate </a:t>
            </a:r>
            <a:r>
              <a:rPr lang="en-US" sz="2200" b="1" dirty="0" smtClean="0">
                <a:solidFill>
                  <a:schemeClr val="bg1"/>
                </a:solidFill>
              </a:rPr>
              <a:t>for </a:t>
            </a:r>
            <a:r>
              <a:rPr lang="en-US" sz="2200" b="1" dirty="0">
                <a:solidFill>
                  <a:schemeClr val="bg1"/>
                </a:solidFill>
              </a:rPr>
              <a:t>All </a:t>
            </a:r>
            <a:r>
              <a:rPr lang="en-US" sz="2200" b="1" dirty="0" smtClean="0">
                <a:solidFill>
                  <a:schemeClr val="bg1"/>
                </a:solidFill>
              </a:rPr>
              <a:t>Opioids excluding heroin down by 26%</a:t>
            </a:r>
            <a:endParaRPr lang="en-US" sz="2200" b="1" dirty="0">
              <a:solidFill>
                <a:schemeClr val="bg1"/>
              </a:solidFill>
            </a:endParaRPr>
          </a:p>
        </p:txBody>
      </p:sp>
      <p:sp>
        <p:nvSpPr>
          <p:cNvPr id="20" name="TextBox 19"/>
          <p:cNvSpPr txBox="1"/>
          <p:nvPr/>
        </p:nvSpPr>
        <p:spPr>
          <a:xfrm>
            <a:off x="8977742" y="4029576"/>
            <a:ext cx="2721177" cy="1107996"/>
          </a:xfrm>
          <a:prstGeom prst="rect">
            <a:avLst/>
          </a:prstGeom>
          <a:solidFill>
            <a:srgbClr val="C35A20"/>
          </a:solidFill>
          <a:ln>
            <a:solidFill>
              <a:srgbClr val="C35A20"/>
            </a:solidFill>
          </a:ln>
        </p:spPr>
        <p:txBody>
          <a:bodyPr wrap="square" rtlCol="0">
            <a:spAutoFit/>
          </a:bodyPr>
          <a:lstStyle/>
          <a:p>
            <a:r>
              <a:rPr lang="en-US" sz="2200" b="1" dirty="0" smtClean="0">
                <a:solidFill>
                  <a:schemeClr val="bg1"/>
                </a:solidFill>
              </a:rPr>
              <a:t>Hospitalization rate for Heroin Overdose up by 16% since 2014</a:t>
            </a:r>
            <a:endParaRPr lang="en-US" sz="2200" b="1" dirty="0">
              <a:solidFill>
                <a:schemeClr val="bg1"/>
              </a:solidFill>
            </a:endParaRPr>
          </a:p>
        </p:txBody>
      </p:sp>
      <p:cxnSp>
        <p:nvCxnSpPr>
          <p:cNvPr id="14" name="Straight Connector 13"/>
          <p:cNvCxnSpPr/>
          <p:nvPr/>
        </p:nvCxnSpPr>
        <p:spPr>
          <a:xfrm>
            <a:off x="3299791" y="2453768"/>
            <a:ext cx="4744279" cy="594232"/>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299791" y="2909349"/>
            <a:ext cx="4744279" cy="594232"/>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299791" y="3979056"/>
            <a:ext cx="4744279" cy="105657"/>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086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0" y="6002982"/>
            <a:ext cx="11892803" cy="816918"/>
            <a:chOff x="76200" y="6002982"/>
            <a:chExt cx="11892803" cy="816918"/>
          </a:xfrm>
        </p:grpSpPr>
        <p:pic>
          <p:nvPicPr>
            <p:cNvPr id="14" name="Picture 14" descr="solano_seal_1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30803" y="6002982"/>
              <a:ext cx="8382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200" y="6096000"/>
              <a:ext cx="16764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3544961" y="6170730"/>
              <a:ext cx="4846263" cy="461665"/>
            </a:xfrm>
            <a:prstGeom prst="rect">
              <a:avLst/>
            </a:prstGeom>
            <a:noFill/>
          </p:spPr>
          <p:txBody>
            <a:bodyPr wrap="none" rtlCol="0">
              <a:spAutoFit/>
            </a:bodyPr>
            <a:lstStyle/>
            <a:p>
              <a:r>
                <a:rPr lang="en-US" sz="2400" i="1" dirty="0">
                  <a:solidFill>
                    <a:schemeClr val="accent6">
                      <a:lumMod val="75000"/>
                    </a:schemeClr>
                  </a:solidFill>
                </a:rPr>
                <a:t>Healthy People – Healthy Community</a:t>
              </a:r>
            </a:p>
          </p:txBody>
        </p:sp>
      </p:grpSp>
      <p:sp>
        <p:nvSpPr>
          <p:cNvPr id="17" name="Rectangle 2"/>
          <p:cNvSpPr txBox="1">
            <a:spLocks noChangeArrowheads="1"/>
          </p:cNvSpPr>
          <p:nvPr/>
        </p:nvSpPr>
        <p:spPr>
          <a:xfrm>
            <a:off x="-2" y="-1"/>
            <a:ext cx="12192001" cy="1307592"/>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chemeClr val="accent2">
                    <a:lumMod val="75000"/>
                  </a:schemeClr>
                </a:solidFill>
                <a:latin typeface="Candara" panose="020E0502030303020204" pitchFamily="34" charset="0"/>
              </a:rPr>
              <a:t>Overall Opioid Overdose ED </a:t>
            </a:r>
            <a:r>
              <a:rPr lang="en-US" sz="3600" b="1" smtClean="0">
                <a:solidFill>
                  <a:schemeClr val="accent2">
                    <a:lumMod val="75000"/>
                  </a:schemeClr>
                </a:solidFill>
                <a:latin typeface="Candara" panose="020E0502030303020204" pitchFamily="34" charset="0"/>
              </a:rPr>
              <a:t>Visits Higher </a:t>
            </a:r>
            <a:r>
              <a:rPr lang="en-US" sz="3600" b="1" dirty="0" smtClean="0">
                <a:solidFill>
                  <a:schemeClr val="accent2">
                    <a:lumMod val="75000"/>
                  </a:schemeClr>
                </a:solidFill>
                <a:latin typeface="Candara" panose="020E0502030303020204" pitchFamily="34" charset="0"/>
              </a:rPr>
              <a:t>than </a:t>
            </a:r>
            <a:r>
              <a:rPr lang="en-US" sz="3600" b="1" smtClean="0">
                <a:solidFill>
                  <a:schemeClr val="accent2">
                    <a:lumMod val="75000"/>
                  </a:schemeClr>
                </a:solidFill>
                <a:latin typeface="Candara" panose="020E0502030303020204" pitchFamily="34" charset="0"/>
              </a:rPr>
              <a:t>CA Rates </a:t>
            </a:r>
            <a:endParaRPr lang="en-US" sz="3600" b="1" i="1" dirty="0">
              <a:solidFill>
                <a:schemeClr val="accent2">
                  <a:lumMod val="75000"/>
                </a:schemeClr>
              </a:solidFill>
            </a:endParaRPr>
          </a:p>
        </p:txBody>
      </p:sp>
      <p:sp>
        <p:nvSpPr>
          <p:cNvPr id="18" name="TextBox 17"/>
          <p:cNvSpPr txBox="1"/>
          <p:nvPr/>
        </p:nvSpPr>
        <p:spPr>
          <a:xfrm>
            <a:off x="568696" y="5260960"/>
            <a:ext cx="11054603" cy="246221"/>
          </a:xfrm>
          <a:prstGeom prst="rect">
            <a:avLst/>
          </a:prstGeom>
          <a:noFill/>
        </p:spPr>
        <p:txBody>
          <a:bodyPr wrap="square" rtlCol="0">
            <a:spAutoFit/>
          </a:bodyPr>
          <a:lstStyle/>
          <a:p>
            <a:r>
              <a:rPr lang="en-US" sz="1000" dirty="0"/>
              <a:t>Source: California Opioid Overdose Surveillance </a:t>
            </a:r>
            <a:r>
              <a:rPr lang="en-US" sz="1000" dirty="0" smtClean="0"/>
              <a:t>Dashboard. </a:t>
            </a:r>
            <a:endParaRPr lang="en-US" sz="1000" dirty="0"/>
          </a:p>
        </p:txBody>
      </p:sp>
      <p:sp>
        <p:nvSpPr>
          <p:cNvPr id="19" name="TextBox 18"/>
          <p:cNvSpPr txBox="1"/>
          <p:nvPr/>
        </p:nvSpPr>
        <p:spPr>
          <a:xfrm>
            <a:off x="130056" y="5445294"/>
            <a:ext cx="11641234" cy="615553"/>
          </a:xfrm>
          <a:prstGeom prst="rect">
            <a:avLst/>
          </a:prstGeom>
          <a:noFill/>
        </p:spPr>
        <p:txBody>
          <a:bodyPr wrap="square" rtlCol="0">
            <a:spAutoFit/>
          </a:bodyPr>
          <a:lstStyle/>
          <a:p>
            <a:r>
              <a:rPr lang="en-US" sz="1000" dirty="0" smtClean="0"/>
              <a:t>Definitions</a:t>
            </a:r>
            <a:r>
              <a:rPr lang="en-US" sz="800" dirty="0" smtClean="0"/>
              <a:t>: </a:t>
            </a:r>
            <a:r>
              <a:rPr lang="en-US" sz="800" b="1" dirty="0" smtClean="0"/>
              <a:t>All </a:t>
            </a:r>
            <a:r>
              <a:rPr lang="en-US" sz="800" b="1" dirty="0"/>
              <a:t>Opioid Overdose (no heroin)</a:t>
            </a:r>
            <a:r>
              <a:rPr lang="en-US" sz="800" dirty="0"/>
              <a:t>: Emergency department visits caused by non-fatal acute poisonings due to the effects of all opioids drugs, excluding heroin, regardless of intent (e.g., suicide, unintentional, or undetermined). Emergency department visits related to late effects, adverse effects, and chronic poisonings due to the effects of drugs (e.g., damage to organs from long-term drug use), are excluded from this indicator.</a:t>
            </a:r>
          </a:p>
          <a:p>
            <a:r>
              <a:rPr lang="en-US" sz="800" b="1" dirty="0"/>
              <a:t>Heroin Overdose</a:t>
            </a:r>
            <a:r>
              <a:rPr lang="en-US" sz="800" dirty="0"/>
              <a:t>: Emergency department visits caused by non-fatal acute poisonings due to the effects of heroin, regardless of intent (e.g., suicide, unintentional, or undetermined). Emergency department visits related to late effects, adverse effects, and chronic poisonings due to the effects of drugs (e.g., damage to organs from long-term drug use), are excluded from this indicator.</a:t>
            </a:r>
          </a:p>
        </p:txBody>
      </p:sp>
      <p:graphicFrame>
        <p:nvGraphicFramePr>
          <p:cNvPr id="36" name="Chart 35">
            <a:extLst>
              <a:ext uri="{FF2B5EF4-FFF2-40B4-BE49-F238E27FC236}">
                <a16:creationId xmlns:xdr="http://schemas.openxmlformats.org/drawingml/2006/spreadsheetDrawing" xmlns:a16="http://schemas.microsoft.com/office/drawing/2014/main" xmlns="" xmlns:lc="http://schemas.openxmlformats.org/drawingml/2006/lockedCanvas" id="{00000000-0008-0000-0000-000004000000}"/>
              </a:ext>
            </a:extLst>
          </p:cNvPr>
          <p:cNvGraphicFramePr>
            <a:graphicFrameLocks/>
          </p:cNvGraphicFramePr>
          <p:nvPr>
            <p:extLst>
              <p:ext uri="{D42A27DB-BD31-4B8C-83A1-F6EECF244321}">
                <p14:modId xmlns:p14="http://schemas.microsoft.com/office/powerpoint/2010/main" val="172712974"/>
              </p:ext>
            </p:extLst>
          </p:nvPr>
        </p:nvGraphicFramePr>
        <p:xfrm>
          <a:off x="608022" y="1200793"/>
          <a:ext cx="8011045" cy="3910894"/>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19"/>
          <p:cNvSpPr txBox="1"/>
          <p:nvPr/>
        </p:nvSpPr>
        <p:spPr>
          <a:xfrm>
            <a:off x="9032423" y="1341778"/>
            <a:ext cx="2738867" cy="1815882"/>
          </a:xfrm>
          <a:prstGeom prst="rect">
            <a:avLst/>
          </a:prstGeom>
          <a:solidFill>
            <a:srgbClr val="C35A20"/>
          </a:solidFill>
          <a:ln>
            <a:solidFill>
              <a:srgbClr val="C35A20"/>
            </a:solidFill>
          </a:ln>
        </p:spPr>
        <p:txBody>
          <a:bodyPr wrap="square" rtlCol="0">
            <a:spAutoFit/>
          </a:bodyPr>
          <a:lstStyle/>
          <a:p>
            <a:pPr algn="ctr"/>
            <a:r>
              <a:rPr lang="en-US" sz="2200" b="1" dirty="0" smtClean="0">
                <a:solidFill>
                  <a:schemeClr val="bg1"/>
                </a:solidFill>
              </a:rPr>
              <a:t>Opioid-related ED visits for All Opioids Excluding Heroin:     </a:t>
            </a:r>
            <a:r>
              <a:rPr lang="en-US" sz="2800" b="1" dirty="0" smtClean="0">
                <a:solidFill>
                  <a:schemeClr val="bg1"/>
                </a:solidFill>
              </a:rPr>
              <a:t>Trending DOWN </a:t>
            </a:r>
            <a:r>
              <a:rPr lang="en-US" b="1" dirty="0" smtClean="0">
                <a:solidFill>
                  <a:schemeClr val="bg1"/>
                </a:solidFill>
              </a:rPr>
              <a:t>Decreased 16% since 2014 </a:t>
            </a:r>
            <a:endParaRPr lang="en-US" b="1" dirty="0">
              <a:solidFill>
                <a:schemeClr val="bg1"/>
              </a:solidFill>
            </a:endParaRPr>
          </a:p>
        </p:txBody>
      </p:sp>
      <p:sp>
        <p:nvSpPr>
          <p:cNvPr id="21" name="TextBox 20"/>
          <p:cNvSpPr txBox="1"/>
          <p:nvPr/>
        </p:nvSpPr>
        <p:spPr>
          <a:xfrm>
            <a:off x="9032423" y="3349055"/>
            <a:ext cx="2738867" cy="1477328"/>
          </a:xfrm>
          <a:prstGeom prst="rect">
            <a:avLst/>
          </a:prstGeom>
          <a:solidFill>
            <a:srgbClr val="C35A20"/>
          </a:solidFill>
          <a:ln>
            <a:solidFill>
              <a:srgbClr val="C35A20"/>
            </a:solidFill>
          </a:ln>
        </p:spPr>
        <p:txBody>
          <a:bodyPr wrap="square" rtlCol="0">
            <a:spAutoFit/>
          </a:bodyPr>
          <a:lstStyle/>
          <a:p>
            <a:pPr algn="ctr"/>
            <a:r>
              <a:rPr lang="en-US" sz="2200" b="1" dirty="0" smtClean="0">
                <a:solidFill>
                  <a:schemeClr val="bg1"/>
                </a:solidFill>
              </a:rPr>
              <a:t>Heroin-related ED visits: </a:t>
            </a:r>
          </a:p>
          <a:p>
            <a:pPr algn="ctr"/>
            <a:r>
              <a:rPr lang="en-US" sz="2800" b="1" dirty="0" smtClean="0">
                <a:solidFill>
                  <a:schemeClr val="bg1"/>
                </a:solidFill>
              </a:rPr>
              <a:t>Trending UP</a:t>
            </a:r>
          </a:p>
          <a:p>
            <a:pPr algn="ctr"/>
            <a:r>
              <a:rPr lang="en-US" b="1" dirty="0" smtClean="0">
                <a:solidFill>
                  <a:schemeClr val="bg1"/>
                </a:solidFill>
              </a:rPr>
              <a:t>Increased 81% since 2014</a:t>
            </a:r>
            <a:endParaRPr lang="en-US" b="1" dirty="0">
              <a:solidFill>
                <a:schemeClr val="bg1"/>
              </a:solidFill>
            </a:endParaRPr>
          </a:p>
        </p:txBody>
      </p:sp>
      <p:cxnSp>
        <p:nvCxnSpPr>
          <p:cNvPr id="3" name="Straight Connector 2"/>
          <p:cNvCxnSpPr/>
          <p:nvPr/>
        </p:nvCxnSpPr>
        <p:spPr>
          <a:xfrm>
            <a:off x="3310617" y="2394344"/>
            <a:ext cx="3958986" cy="14958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310617" y="2903133"/>
            <a:ext cx="3958987" cy="65574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169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0" y="6002982"/>
            <a:ext cx="11892803" cy="816918"/>
            <a:chOff x="76200" y="6002982"/>
            <a:chExt cx="11892803" cy="816918"/>
          </a:xfrm>
        </p:grpSpPr>
        <p:pic>
          <p:nvPicPr>
            <p:cNvPr id="14" name="Picture 14" descr="solano_seal_1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30803" y="6002982"/>
              <a:ext cx="8382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200" y="6096000"/>
              <a:ext cx="16764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3544961" y="6170730"/>
              <a:ext cx="4846263" cy="461665"/>
            </a:xfrm>
            <a:prstGeom prst="rect">
              <a:avLst/>
            </a:prstGeom>
            <a:noFill/>
          </p:spPr>
          <p:txBody>
            <a:bodyPr wrap="none" rtlCol="0">
              <a:spAutoFit/>
            </a:bodyPr>
            <a:lstStyle/>
            <a:p>
              <a:r>
                <a:rPr lang="en-US" sz="2400" i="1" dirty="0">
                  <a:solidFill>
                    <a:schemeClr val="accent6">
                      <a:lumMod val="75000"/>
                    </a:schemeClr>
                  </a:solidFill>
                </a:rPr>
                <a:t>Healthy People – Healthy Community</a:t>
              </a:r>
            </a:p>
          </p:txBody>
        </p:sp>
      </p:grpSp>
      <p:sp>
        <p:nvSpPr>
          <p:cNvPr id="17" name="Rectangle 2"/>
          <p:cNvSpPr txBox="1">
            <a:spLocks noChangeArrowheads="1"/>
          </p:cNvSpPr>
          <p:nvPr/>
        </p:nvSpPr>
        <p:spPr>
          <a:xfrm>
            <a:off x="-2" y="-1"/>
            <a:ext cx="12192001" cy="1307592"/>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chemeClr val="accent2">
                    <a:lumMod val="75000"/>
                  </a:schemeClr>
                </a:solidFill>
                <a:latin typeface="Candara" panose="020E0502030303020204" pitchFamily="34" charset="0"/>
              </a:rPr>
              <a:t>Overall Drug Overdose ED Visits &amp; Combined All Opioid Overdose ED Visits Trending Up since 2015</a:t>
            </a:r>
            <a:endParaRPr lang="en-US" sz="3600" b="1" i="1" dirty="0">
              <a:solidFill>
                <a:schemeClr val="accent2">
                  <a:lumMod val="75000"/>
                </a:schemeClr>
              </a:solidFill>
            </a:endParaRPr>
          </a:p>
        </p:txBody>
      </p:sp>
      <p:sp>
        <p:nvSpPr>
          <p:cNvPr id="18" name="TextBox 17"/>
          <p:cNvSpPr txBox="1"/>
          <p:nvPr/>
        </p:nvSpPr>
        <p:spPr>
          <a:xfrm>
            <a:off x="791737" y="5155309"/>
            <a:ext cx="10870888" cy="246221"/>
          </a:xfrm>
          <a:prstGeom prst="rect">
            <a:avLst/>
          </a:prstGeom>
          <a:noFill/>
        </p:spPr>
        <p:txBody>
          <a:bodyPr wrap="square" rtlCol="0">
            <a:spAutoFit/>
          </a:bodyPr>
          <a:lstStyle/>
          <a:p>
            <a:r>
              <a:rPr lang="en-US" sz="1000" dirty="0"/>
              <a:t>Source: California Opioid Overdose Surveillance </a:t>
            </a:r>
            <a:r>
              <a:rPr lang="en-US" sz="1000" dirty="0" smtClean="0"/>
              <a:t>Dashboard. </a:t>
            </a:r>
            <a:endParaRPr lang="en-US" sz="1000" dirty="0"/>
          </a:p>
        </p:txBody>
      </p:sp>
      <p:sp>
        <p:nvSpPr>
          <p:cNvPr id="19" name="TextBox 18"/>
          <p:cNvSpPr txBox="1"/>
          <p:nvPr/>
        </p:nvSpPr>
        <p:spPr>
          <a:xfrm>
            <a:off x="130056" y="5445294"/>
            <a:ext cx="11637874" cy="615553"/>
          </a:xfrm>
          <a:prstGeom prst="rect">
            <a:avLst/>
          </a:prstGeom>
          <a:noFill/>
        </p:spPr>
        <p:txBody>
          <a:bodyPr wrap="square" rtlCol="0">
            <a:spAutoFit/>
          </a:bodyPr>
          <a:lstStyle/>
          <a:p>
            <a:r>
              <a:rPr lang="en-US" sz="1000" dirty="0" smtClean="0"/>
              <a:t>Definitions</a:t>
            </a:r>
            <a:r>
              <a:rPr lang="en-US" sz="800" dirty="0" smtClean="0"/>
              <a:t>: </a:t>
            </a:r>
            <a:r>
              <a:rPr lang="en-US" sz="800" b="1" dirty="0" smtClean="0"/>
              <a:t>All </a:t>
            </a:r>
            <a:r>
              <a:rPr lang="en-US" sz="800" b="1" dirty="0"/>
              <a:t>Opioid Overdose (no heroin)</a:t>
            </a:r>
            <a:r>
              <a:rPr lang="en-US" sz="800" dirty="0"/>
              <a:t>: Emergency department visits caused by non-fatal acute poisonings due to the effects of all opioids drugs, excluding heroin, regardless of intent (e.g., suicide, unintentional, or undetermined). Emergency department visits related to late effects, adverse effects, and chronic poisonings due to the effects of drugs (e.g., damage to organs from long-term drug use), are excluded from this indicator.</a:t>
            </a:r>
          </a:p>
          <a:p>
            <a:r>
              <a:rPr lang="en-US" sz="800" b="1" dirty="0"/>
              <a:t>Heroin Overdose</a:t>
            </a:r>
            <a:r>
              <a:rPr lang="en-US" sz="800" dirty="0"/>
              <a:t>: Emergency department visits caused by non-fatal acute poisonings due to the effects of heroin, regardless of intent (e.g., suicide, unintentional, or undetermined). Emergency department visits related to late effects, adverse effects, and chronic poisonings due to the effects of drugs (e.g., damage to organs from long-term drug use), are excluded from this indicator.</a:t>
            </a:r>
          </a:p>
        </p:txBody>
      </p:sp>
      <p:sp>
        <p:nvSpPr>
          <p:cNvPr id="12" name="TextBox 11"/>
          <p:cNvSpPr txBox="1"/>
          <p:nvPr/>
        </p:nvSpPr>
        <p:spPr>
          <a:xfrm>
            <a:off x="8941448" y="1307591"/>
            <a:ext cx="2721177" cy="1631216"/>
          </a:xfrm>
          <a:prstGeom prst="rect">
            <a:avLst/>
          </a:prstGeom>
          <a:solidFill>
            <a:srgbClr val="C35A20"/>
          </a:solidFill>
          <a:ln>
            <a:solidFill>
              <a:srgbClr val="C35A20"/>
            </a:solidFill>
          </a:ln>
        </p:spPr>
        <p:txBody>
          <a:bodyPr wrap="square" rtlCol="0">
            <a:spAutoFit/>
          </a:bodyPr>
          <a:lstStyle/>
          <a:p>
            <a:r>
              <a:rPr lang="en-US" sz="2000" b="1" dirty="0" smtClean="0">
                <a:solidFill>
                  <a:schemeClr val="bg1"/>
                </a:solidFill>
              </a:rPr>
              <a:t>Solano County ED Visits for All Drug Overdoses remain Above CA Rates &amp; Increasing for past 3 years (14%)</a:t>
            </a:r>
            <a:endParaRPr lang="en-US" sz="2000" b="1" dirty="0">
              <a:solidFill>
                <a:schemeClr val="bg1"/>
              </a:solidFill>
            </a:endParaRPr>
          </a:p>
        </p:txBody>
      </p:sp>
      <p:sp>
        <p:nvSpPr>
          <p:cNvPr id="21" name="TextBox 20"/>
          <p:cNvSpPr txBox="1"/>
          <p:nvPr/>
        </p:nvSpPr>
        <p:spPr>
          <a:xfrm>
            <a:off x="8941448" y="3140618"/>
            <a:ext cx="2721177" cy="1631216"/>
          </a:xfrm>
          <a:prstGeom prst="rect">
            <a:avLst/>
          </a:prstGeom>
          <a:solidFill>
            <a:srgbClr val="C35A20"/>
          </a:solidFill>
          <a:ln>
            <a:solidFill>
              <a:srgbClr val="C35A20"/>
            </a:solidFill>
          </a:ln>
        </p:spPr>
        <p:txBody>
          <a:bodyPr wrap="square" rtlCol="0">
            <a:spAutoFit/>
          </a:bodyPr>
          <a:lstStyle/>
          <a:p>
            <a:r>
              <a:rPr lang="en-US" sz="2000" b="1" dirty="0" smtClean="0">
                <a:solidFill>
                  <a:schemeClr val="bg1"/>
                </a:solidFill>
              </a:rPr>
              <a:t>ED Visits for Combined All Opioid Overdoses including Heroin</a:t>
            </a:r>
            <a:r>
              <a:rPr lang="en-US" sz="2000" b="1" dirty="0">
                <a:solidFill>
                  <a:schemeClr val="bg1"/>
                </a:solidFill>
              </a:rPr>
              <a:t>, on par with CA </a:t>
            </a:r>
            <a:r>
              <a:rPr lang="en-US" sz="2000" b="1" dirty="0" smtClean="0">
                <a:solidFill>
                  <a:schemeClr val="bg1"/>
                </a:solidFill>
              </a:rPr>
              <a:t>Rates and</a:t>
            </a:r>
            <a:endParaRPr lang="en-US" sz="2000" b="1" dirty="0">
              <a:solidFill>
                <a:schemeClr val="bg1"/>
              </a:solidFill>
            </a:endParaRPr>
          </a:p>
          <a:p>
            <a:r>
              <a:rPr lang="en-US" sz="2000" b="1" dirty="0">
                <a:solidFill>
                  <a:schemeClr val="bg1"/>
                </a:solidFill>
              </a:rPr>
              <a:t>T</a:t>
            </a:r>
            <a:r>
              <a:rPr lang="en-US" sz="2000" b="1" dirty="0" smtClean="0">
                <a:solidFill>
                  <a:schemeClr val="bg1"/>
                </a:solidFill>
              </a:rPr>
              <a:t>rending UP (8.5%)</a:t>
            </a:r>
            <a:endParaRPr lang="en-US" sz="2000" b="1" dirty="0">
              <a:solidFill>
                <a:schemeClr val="bg1"/>
              </a:solidFill>
            </a:endParaRPr>
          </a:p>
        </p:txBody>
      </p:sp>
      <p:graphicFrame>
        <p:nvGraphicFramePr>
          <p:cNvPr id="22" name="Chart 21"/>
          <p:cNvGraphicFramePr>
            <a:graphicFrameLocks/>
          </p:cNvGraphicFramePr>
          <p:nvPr>
            <p:extLst>
              <p:ext uri="{D42A27DB-BD31-4B8C-83A1-F6EECF244321}">
                <p14:modId xmlns:p14="http://schemas.microsoft.com/office/powerpoint/2010/main" val="1166086521"/>
              </p:ext>
            </p:extLst>
          </p:nvPr>
        </p:nvGraphicFramePr>
        <p:xfrm>
          <a:off x="791737" y="1168400"/>
          <a:ext cx="7831563" cy="3986909"/>
        </p:xfrm>
        <a:graphic>
          <a:graphicData uri="http://schemas.openxmlformats.org/drawingml/2006/chart">
            <c:chart xmlns:c="http://schemas.openxmlformats.org/drawingml/2006/chart" xmlns:r="http://schemas.openxmlformats.org/officeDocument/2006/relationships" r:id="rId5"/>
          </a:graphicData>
        </a:graphic>
      </p:graphicFrame>
      <p:cxnSp>
        <p:nvCxnSpPr>
          <p:cNvPr id="23" name="Straight Connector 22"/>
          <p:cNvCxnSpPr/>
          <p:nvPr/>
        </p:nvCxnSpPr>
        <p:spPr>
          <a:xfrm flipV="1">
            <a:off x="1605776" y="2178041"/>
            <a:ext cx="6176827" cy="773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449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9450" y="6083391"/>
            <a:ext cx="11314768" cy="738388"/>
            <a:chOff x="277792" y="6061192"/>
            <a:chExt cx="11314768" cy="738388"/>
          </a:xfrm>
        </p:grpSpPr>
        <p:pic>
          <p:nvPicPr>
            <p:cNvPr id="4" name="Picture 14" descr="solano_seal_10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54360" y="6075680"/>
              <a:ext cx="8382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7792" y="6061192"/>
              <a:ext cx="16764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755296" y="6164438"/>
              <a:ext cx="4846263" cy="461665"/>
            </a:xfrm>
            <a:prstGeom prst="rect">
              <a:avLst/>
            </a:prstGeom>
            <a:noFill/>
          </p:spPr>
          <p:txBody>
            <a:bodyPr wrap="none" rtlCol="0">
              <a:spAutoFit/>
            </a:bodyPr>
            <a:lstStyle/>
            <a:p>
              <a:r>
                <a:rPr lang="en-US" sz="2400" i="1" dirty="0">
                  <a:solidFill>
                    <a:schemeClr val="accent6">
                      <a:lumMod val="75000"/>
                    </a:schemeClr>
                  </a:solidFill>
                </a:rPr>
                <a:t>Healthy People – Healthy Community</a:t>
              </a:r>
            </a:p>
          </p:txBody>
        </p:sp>
      </p:grpSp>
      <p:sp>
        <p:nvSpPr>
          <p:cNvPr id="7" name="Rectangle 2"/>
          <p:cNvSpPr txBox="1">
            <a:spLocks noChangeArrowheads="1"/>
          </p:cNvSpPr>
          <p:nvPr/>
        </p:nvSpPr>
        <p:spPr>
          <a:xfrm>
            <a:off x="0" y="-1"/>
            <a:ext cx="12192000" cy="14356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chemeClr val="accent2">
                    <a:lumMod val="75000"/>
                  </a:schemeClr>
                </a:solidFill>
                <a:latin typeface="+mn-lt"/>
              </a:rPr>
              <a:t>Morphine Equivalent Doses Rate </a:t>
            </a:r>
            <a:r>
              <a:rPr lang="en-US" sz="3600" b="1" dirty="0">
                <a:solidFill>
                  <a:schemeClr val="accent2">
                    <a:lumMod val="75000"/>
                  </a:schemeClr>
                </a:solidFill>
                <a:latin typeface="+mn-lt"/>
              </a:rPr>
              <a:t>by Age-Group </a:t>
            </a:r>
          </a:p>
          <a:p>
            <a:pPr algn="ctr"/>
            <a:r>
              <a:rPr lang="en-US" sz="3600" b="1" i="1" dirty="0">
                <a:solidFill>
                  <a:schemeClr val="accent2">
                    <a:lumMod val="75000"/>
                  </a:schemeClr>
                </a:solidFill>
                <a:latin typeface="+mn-lt"/>
              </a:rPr>
              <a:t>S</a:t>
            </a:r>
            <a:r>
              <a:rPr lang="en-US" sz="3600" b="1" i="1" dirty="0" smtClean="0">
                <a:solidFill>
                  <a:schemeClr val="accent2">
                    <a:lumMod val="75000"/>
                  </a:schemeClr>
                </a:solidFill>
                <a:latin typeface="+mn-lt"/>
              </a:rPr>
              <a:t>ubstantial </a:t>
            </a:r>
            <a:r>
              <a:rPr lang="en-US" sz="3600" b="1" i="1" dirty="0">
                <a:solidFill>
                  <a:schemeClr val="accent2">
                    <a:lumMod val="75000"/>
                  </a:schemeClr>
                </a:solidFill>
                <a:latin typeface="+mn-lt"/>
              </a:rPr>
              <a:t>decrease in the past </a:t>
            </a:r>
            <a:r>
              <a:rPr lang="en-US" sz="3600" b="1" i="1" dirty="0" smtClean="0">
                <a:solidFill>
                  <a:schemeClr val="accent2">
                    <a:lumMod val="75000"/>
                  </a:schemeClr>
                </a:solidFill>
                <a:latin typeface="+mn-lt"/>
              </a:rPr>
              <a:t>3 </a:t>
            </a:r>
            <a:r>
              <a:rPr lang="en-US" sz="3600" b="1" i="1" dirty="0">
                <a:solidFill>
                  <a:schemeClr val="accent2">
                    <a:lumMod val="75000"/>
                  </a:schemeClr>
                </a:solidFill>
                <a:latin typeface="+mn-lt"/>
              </a:rPr>
              <a:t>years</a:t>
            </a:r>
          </a:p>
        </p:txBody>
      </p:sp>
      <p:sp>
        <p:nvSpPr>
          <p:cNvPr id="8" name="TextBox 7"/>
          <p:cNvSpPr txBox="1"/>
          <p:nvPr/>
        </p:nvSpPr>
        <p:spPr>
          <a:xfrm>
            <a:off x="966936" y="5484291"/>
            <a:ext cx="3233498" cy="246221"/>
          </a:xfrm>
          <a:prstGeom prst="rect">
            <a:avLst/>
          </a:prstGeom>
          <a:noFill/>
        </p:spPr>
        <p:txBody>
          <a:bodyPr wrap="square" rtlCol="0">
            <a:spAutoFit/>
          </a:bodyPr>
          <a:lstStyle/>
          <a:p>
            <a:r>
              <a:rPr lang="en-US" sz="1000" dirty="0"/>
              <a:t>Source: California Opioid Overdose Surveillance </a:t>
            </a:r>
            <a:r>
              <a:rPr lang="en-US" sz="1000" dirty="0" smtClean="0"/>
              <a:t>Dashboard</a:t>
            </a:r>
            <a:endParaRPr lang="en-US" sz="1000" dirty="0"/>
          </a:p>
        </p:txBody>
      </p:sp>
      <p:sp>
        <p:nvSpPr>
          <p:cNvPr id="9" name="TextBox 8"/>
          <p:cNvSpPr txBox="1"/>
          <p:nvPr/>
        </p:nvSpPr>
        <p:spPr>
          <a:xfrm>
            <a:off x="199425" y="5720929"/>
            <a:ext cx="10822270" cy="338554"/>
          </a:xfrm>
          <a:prstGeom prst="rect">
            <a:avLst/>
          </a:prstGeom>
          <a:noFill/>
        </p:spPr>
        <p:txBody>
          <a:bodyPr wrap="square" rtlCol="0">
            <a:spAutoFit/>
          </a:bodyPr>
          <a:lstStyle/>
          <a:p>
            <a:r>
              <a:rPr lang="en-US" sz="800" dirty="0" smtClean="0"/>
              <a:t>Definition:: Opioid Prescriptions by </a:t>
            </a:r>
            <a:r>
              <a:rPr lang="en-US" sz="800" b="1" dirty="0" smtClean="0"/>
              <a:t>Morphine Equivalent Doses (MED)</a:t>
            </a:r>
            <a:r>
              <a:rPr lang="en-US" sz="800" dirty="0" smtClean="0"/>
              <a:t>: Morphine equivalent doses </a:t>
            </a:r>
            <a:r>
              <a:rPr lang="en-US" sz="800" dirty="0"/>
              <a:t>(</a:t>
            </a:r>
            <a:r>
              <a:rPr lang="en-US" sz="800" dirty="0" smtClean="0"/>
              <a:t>MED) </a:t>
            </a:r>
            <a:r>
              <a:rPr lang="en-US" sz="800" dirty="0"/>
              <a:t>per resident per year (excluding buprenorphine) by patient </a:t>
            </a:r>
            <a:r>
              <a:rPr lang="en-US" sz="800" dirty="0" smtClean="0"/>
              <a:t>location</a:t>
            </a:r>
            <a:r>
              <a:rPr lang="en-US" sz="800" dirty="0"/>
              <a:t>. All opioids filled at a pharmacy, translated into </a:t>
            </a:r>
            <a:r>
              <a:rPr lang="en-US" sz="800" dirty="0" smtClean="0"/>
              <a:t>morphine equivalent doses </a:t>
            </a:r>
            <a:r>
              <a:rPr lang="en-US" sz="800" dirty="0"/>
              <a:t>per resident per year. </a:t>
            </a:r>
            <a:r>
              <a:rPr lang="en-US" sz="800" dirty="0" smtClean="0"/>
              <a:t>MEDs allow </a:t>
            </a:r>
            <a:r>
              <a:rPr lang="en-US" sz="800" dirty="0"/>
              <a:t>different types of </a:t>
            </a:r>
            <a:r>
              <a:rPr lang="en-US" sz="800" dirty="0" smtClean="0"/>
              <a:t>opioids </a:t>
            </a:r>
            <a:r>
              <a:rPr lang="en-US" sz="800" dirty="0"/>
              <a:t>with different potencies to be compared (for example, 5 mg of oxycodone is equivalent to 7.5 mg of morphine, in terms of its effect on the body). Buprenorphine is excluded from this calculation.</a:t>
            </a:r>
          </a:p>
        </p:txBody>
      </p:sp>
      <p:graphicFrame>
        <p:nvGraphicFramePr>
          <p:cNvPr id="10" name="Chart 9">
            <a:extLst>
              <a:ext uri="{FF2B5EF4-FFF2-40B4-BE49-F238E27FC236}">
                <a16:creationId xmlns:xdr="http://schemas.openxmlformats.org/drawingml/2006/spreadsheetDrawing" xmlns:a16="http://schemas.microsoft.com/office/drawing/2014/main" xmlns="" xmlns:lc="http://schemas.openxmlformats.org/drawingml/2006/lockedCanvas" id="{00000000-0008-0000-0300-000006000000}"/>
              </a:ext>
            </a:extLst>
          </p:cNvPr>
          <p:cNvGraphicFramePr>
            <a:graphicFrameLocks/>
          </p:cNvGraphicFramePr>
          <p:nvPr>
            <p:extLst>
              <p:ext uri="{D42A27DB-BD31-4B8C-83A1-F6EECF244321}">
                <p14:modId xmlns:p14="http://schemas.microsoft.com/office/powerpoint/2010/main" val="1927251488"/>
              </p:ext>
            </p:extLst>
          </p:nvPr>
        </p:nvGraphicFramePr>
        <p:xfrm>
          <a:off x="1009800" y="1298536"/>
          <a:ext cx="10211920" cy="4160206"/>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2511208" y="1968723"/>
            <a:ext cx="2698771" cy="1323439"/>
          </a:xfrm>
          <a:prstGeom prst="rect">
            <a:avLst/>
          </a:prstGeom>
          <a:solidFill>
            <a:srgbClr val="C35A20"/>
          </a:solidFill>
          <a:ln w="12700">
            <a:noFill/>
          </a:ln>
          <a:effectLst/>
        </p:spPr>
        <p:txBody>
          <a:bodyPr wrap="square" rtlCol="0">
            <a:spAutoFit/>
          </a:bodyPr>
          <a:lstStyle/>
          <a:p>
            <a:pPr algn="ctr"/>
            <a:r>
              <a:rPr lang="en-US" sz="1600" b="1" i="1" dirty="0" smtClean="0">
                <a:solidFill>
                  <a:schemeClr val="bg1"/>
                </a:solidFill>
              </a:rPr>
              <a:t>Average MED has decreased substantially </a:t>
            </a:r>
          </a:p>
          <a:p>
            <a:pPr algn="ctr"/>
            <a:r>
              <a:rPr lang="en-US" sz="1200" i="1" dirty="0">
                <a:solidFill>
                  <a:schemeClr val="bg1"/>
                </a:solidFill>
              </a:rPr>
              <a:t>s</a:t>
            </a:r>
            <a:r>
              <a:rPr lang="en-US" sz="1200" i="1" dirty="0" smtClean="0">
                <a:solidFill>
                  <a:schemeClr val="bg1"/>
                </a:solidFill>
              </a:rPr>
              <a:t>ince new opioid prescription guidelines implemented in 2014 (note gap between the curves for 2014 and 2017, especially for ages 45-70 years)</a:t>
            </a:r>
            <a:endParaRPr lang="en-US" sz="1200" i="1" dirty="0">
              <a:solidFill>
                <a:schemeClr val="bg1"/>
              </a:solidFill>
            </a:endParaRPr>
          </a:p>
        </p:txBody>
      </p:sp>
      <p:grpSp>
        <p:nvGrpSpPr>
          <p:cNvPr id="12" name="Group 11"/>
          <p:cNvGrpSpPr/>
          <p:nvPr/>
        </p:nvGrpSpPr>
        <p:grpSpPr>
          <a:xfrm>
            <a:off x="3906644" y="3042747"/>
            <a:ext cx="6632367" cy="1234326"/>
            <a:chOff x="3811746" y="2471097"/>
            <a:chExt cx="5582687" cy="1309932"/>
          </a:xfrm>
        </p:grpSpPr>
        <p:sp>
          <p:nvSpPr>
            <p:cNvPr id="13" name="Freeform 12"/>
            <p:cNvSpPr/>
            <p:nvPr/>
          </p:nvSpPr>
          <p:spPr>
            <a:xfrm>
              <a:off x="3811746" y="2819346"/>
              <a:ext cx="5582687" cy="961683"/>
            </a:xfrm>
            <a:custGeom>
              <a:avLst/>
              <a:gdLst>
                <a:gd name="connsiteX0" fmla="*/ 0 w 5009739"/>
                <a:gd name="connsiteY0" fmla="*/ 898901 h 914400"/>
                <a:gd name="connsiteX1" fmla="*/ 61993 w 5009739"/>
                <a:gd name="connsiteY1" fmla="*/ 914400 h 914400"/>
                <a:gd name="connsiteX2" fmla="*/ 340963 w 5009739"/>
                <a:gd name="connsiteY2" fmla="*/ 883403 h 914400"/>
                <a:gd name="connsiteX3" fmla="*/ 433952 w 5009739"/>
                <a:gd name="connsiteY3" fmla="*/ 867905 h 914400"/>
                <a:gd name="connsiteX4" fmla="*/ 542440 w 5009739"/>
                <a:gd name="connsiteY4" fmla="*/ 836908 h 914400"/>
                <a:gd name="connsiteX5" fmla="*/ 697424 w 5009739"/>
                <a:gd name="connsiteY5" fmla="*/ 790413 h 914400"/>
                <a:gd name="connsiteX6" fmla="*/ 743918 w 5009739"/>
                <a:gd name="connsiteY6" fmla="*/ 774915 h 914400"/>
                <a:gd name="connsiteX7" fmla="*/ 790413 w 5009739"/>
                <a:gd name="connsiteY7" fmla="*/ 759417 h 914400"/>
                <a:gd name="connsiteX8" fmla="*/ 883403 w 5009739"/>
                <a:gd name="connsiteY8" fmla="*/ 712922 h 914400"/>
                <a:gd name="connsiteX9" fmla="*/ 991891 w 5009739"/>
                <a:gd name="connsiteY9" fmla="*/ 666427 h 914400"/>
                <a:gd name="connsiteX10" fmla="*/ 1038386 w 5009739"/>
                <a:gd name="connsiteY10" fmla="*/ 635430 h 914400"/>
                <a:gd name="connsiteX11" fmla="*/ 1131376 w 5009739"/>
                <a:gd name="connsiteY11" fmla="*/ 604434 h 914400"/>
                <a:gd name="connsiteX12" fmla="*/ 1177871 w 5009739"/>
                <a:gd name="connsiteY12" fmla="*/ 588935 h 914400"/>
                <a:gd name="connsiteX13" fmla="*/ 1239864 w 5009739"/>
                <a:gd name="connsiteY13" fmla="*/ 557939 h 914400"/>
                <a:gd name="connsiteX14" fmla="*/ 1286359 w 5009739"/>
                <a:gd name="connsiteY14" fmla="*/ 542440 h 914400"/>
                <a:gd name="connsiteX15" fmla="*/ 1394847 w 5009739"/>
                <a:gd name="connsiteY15" fmla="*/ 495946 h 914400"/>
                <a:gd name="connsiteX16" fmla="*/ 1441342 w 5009739"/>
                <a:gd name="connsiteY16" fmla="*/ 464949 h 914400"/>
                <a:gd name="connsiteX17" fmla="*/ 1580827 w 5009739"/>
                <a:gd name="connsiteY17" fmla="*/ 418454 h 914400"/>
                <a:gd name="connsiteX18" fmla="*/ 1673817 w 5009739"/>
                <a:gd name="connsiteY18" fmla="*/ 387457 h 914400"/>
                <a:gd name="connsiteX19" fmla="*/ 1720312 w 5009739"/>
                <a:gd name="connsiteY19" fmla="*/ 371959 h 914400"/>
                <a:gd name="connsiteX20" fmla="*/ 1859796 w 5009739"/>
                <a:gd name="connsiteY20" fmla="*/ 340963 h 914400"/>
                <a:gd name="connsiteX21" fmla="*/ 2030278 w 5009739"/>
                <a:gd name="connsiteY21" fmla="*/ 278969 h 914400"/>
                <a:gd name="connsiteX22" fmla="*/ 2123268 w 5009739"/>
                <a:gd name="connsiteY22" fmla="*/ 247973 h 914400"/>
                <a:gd name="connsiteX23" fmla="*/ 2169763 w 5009739"/>
                <a:gd name="connsiteY23" fmla="*/ 216976 h 914400"/>
                <a:gd name="connsiteX24" fmla="*/ 2231756 w 5009739"/>
                <a:gd name="connsiteY24" fmla="*/ 201478 h 914400"/>
                <a:gd name="connsiteX25" fmla="*/ 2278251 w 5009739"/>
                <a:gd name="connsiteY25" fmla="*/ 185979 h 914400"/>
                <a:gd name="connsiteX26" fmla="*/ 2386739 w 5009739"/>
                <a:gd name="connsiteY26" fmla="*/ 154983 h 914400"/>
                <a:gd name="connsiteX27" fmla="*/ 2448732 w 5009739"/>
                <a:gd name="connsiteY27" fmla="*/ 123986 h 914400"/>
                <a:gd name="connsiteX28" fmla="*/ 2557220 w 5009739"/>
                <a:gd name="connsiteY28" fmla="*/ 92990 h 914400"/>
                <a:gd name="connsiteX29" fmla="*/ 2727701 w 5009739"/>
                <a:gd name="connsiteY29" fmla="*/ 46495 h 914400"/>
                <a:gd name="connsiteX30" fmla="*/ 3270142 w 5009739"/>
                <a:gd name="connsiteY30" fmla="*/ 0 h 914400"/>
                <a:gd name="connsiteX31" fmla="*/ 4076054 w 5009739"/>
                <a:gd name="connsiteY31" fmla="*/ 15498 h 914400"/>
                <a:gd name="connsiteX32" fmla="*/ 4277532 w 5009739"/>
                <a:gd name="connsiteY32" fmla="*/ 46495 h 914400"/>
                <a:gd name="connsiteX33" fmla="*/ 4324027 w 5009739"/>
                <a:gd name="connsiteY33" fmla="*/ 61993 h 914400"/>
                <a:gd name="connsiteX34" fmla="*/ 4386020 w 5009739"/>
                <a:gd name="connsiteY34" fmla="*/ 77491 h 914400"/>
                <a:gd name="connsiteX35" fmla="*/ 4479010 w 5009739"/>
                <a:gd name="connsiteY35" fmla="*/ 108488 h 914400"/>
                <a:gd name="connsiteX36" fmla="*/ 4525505 w 5009739"/>
                <a:gd name="connsiteY36" fmla="*/ 123986 h 914400"/>
                <a:gd name="connsiteX37" fmla="*/ 4649491 w 5009739"/>
                <a:gd name="connsiteY37" fmla="*/ 154983 h 914400"/>
                <a:gd name="connsiteX38" fmla="*/ 4711485 w 5009739"/>
                <a:gd name="connsiteY38" fmla="*/ 170481 h 914400"/>
                <a:gd name="connsiteX39" fmla="*/ 4788976 w 5009739"/>
                <a:gd name="connsiteY39" fmla="*/ 185979 h 914400"/>
                <a:gd name="connsiteX40" fmla="*/ 4912963 w 5009739"/>
                <a:gd name="connsiteY40" fmla="*/ 216976 h 914400"/>
                <a:gd name="connsiteX41" fmla="*/ 4990454 w 5009739"/>
                <a:gd name="connsiteY41" fmla="*/ 232474 h 914400"/>
                <a:gd name="connsiteX0" fmla="*/ 0 w 4999748"/>
                <a:gd name="connsiteY0" fmla="*/ 898901 h 914400"/>
                <a:gd name="connsiteX1" fmla="*/ 61993 w 4999748"/>
                <a:gd name="connsiteY1" fmla="*/ 914400 h 914400"/>
                <a:gd name="connsiteX2" fmla="*/ 340963 w 4999748"/>
                <a:gd name="connsiteY2" fmla="*/ 883403 h 914400"/>
                <a:gd name="connsiteX3" fmla="*/ 433952 w 4999748"/>
                <a:gd name="connsiteY3" fmla="*/ 867905 h 914400"/>
                <a:gd name="connsiteX4" fmla="*/ 542440 w 4999748"/>
                <a:gd name="connsiteY4" fmla="*/ 836908 h 914400"/>
                <a:gd name="connsiteX5" fmla="*/ 697424 w 4999748"/>
                <a:gd name="connsiteY5" fmla="*/ 790413 h 914400"/>
                <a:gd name="connsiteX6" fmla="*/ 743918 w 4999748"/>
                <a:gd name="connsiteY6" fmla="*/ 774915 h 914400"/>
                <a:gd name="connsiteX7" fmla="*/ 790413 w 4999748"/>
                <a:gd name="connsiteY7" fmla="*/ 759417 h 914400"/>
                <a:gd name="connsiteX8" fmla="*/ 883403 w 4999748"/>
                <a:gd name="connsiteY8" fmla="*/ 712922 h 914400"/>
                <a:gd name="connsiteX9" fmla="*/ 991891 w 4999748"/>
                <a:gd name="connsiteY9" fmla="*/ 666427 h 914400"/>
                <a:gd name="connsiteX10" fmla="*/ 1038386 w 4999748"/>
                <a:gd name="connsiteY10" fmla="*/ 635430 h 914400"/>
                <a:gd name="connsiteX11" fmla="*/ 1131376 w 4999748"/>
                <a:gd name="connsiteY11" fmla="*/ 604434 h 914400"/>
                <a:gd name="connsiteX12" fmla="*/ 1177871 w 4999748"/>
                <a:gd name="connsiteY12" fmla="*/ 588935 h 914400"/>
                <a:gd name="connsiteX13" fmla="*/ 1239864 w 4999748"/>
                <a:gd name="connsiteY13" fmla="*/ 557939 h 914400"/>
                <a:gd name="connsiteX14" fmla="*/ 1286359 w 4999748"/>
                <a:gd name="connsiteY14" fmla="*/ 542440 h 914400"/>
                <a:gd name="connsiteX15" fmla="*/ 1394847 w 4999748"/>
                <a:gd name="connsiteY15" fmla="*/ 495946 h 914400"/>
                <a:gd name="connsiteX16" fmla="*/ 1441342 w 4999748"/>
                <a:gd name="connsiteY16" fmla="*/ 464949 h 914400"/>
                <a:gd name="connsiteX17" fmla="*/ 1580827 w 4999748"/>
                <a:gd name="connsiteY17" fmla="*/ 418454 h 914400"/>
                <a:gd name="connsiteX18" fmla="*/ 1673817 w 4999748"/>
                <a:gd name="connsiteY18" fmla="*/ 387457 h 914400"/>
                <a:gd name="connsiteX19" fmla="*/ 1720312 w 4999748"/>
                <a:gd name="connsiteY19" fmla="*/ 371959 h 914400"/>
                <a:gd name="connsiteX20" fmla="*/ 1859796 w 4999748"/>
                <a:gd name="connsiteY20" fmla="*/ 340963 h 914400"/>
                <a:gd name="connsiteX21" fmla="*/ 2030278 w 4999748"/>
                <a:gd name="connsiteY21" fmla="*/ 278969 h 914400"/>
                <a:gd name="connsiteX22" fmla="*/ 2123268 w 4999748"/>
                <a:gd name="connsiteY22" fmla="*/ 247973 h 914400"/>
                <a:gd name="connsiteX23" fmla="*/ 2169763 w 4999748"/>
                <a:gd name="connsiteY23" fmla="*/ 216976 h 914400"/>
                <a:gd name="connsiteX24" fmla="*/ 2231756 w 4999748"/>
                <a:gd name="connsiteY24" fmla="*/ 201478 h 914400"/>
                <a:gd name="connsiteX25" fmla="*/ 2278251 w 4999748"/>
                <a:gd name="connsiteY25" fmla="*/ 185979 h 914400"/>
                <a:gd name="connsiteX26" fmla="*/ 2386739 w 4999748"/>
                <a:gd name="connsiteY26" fmla="*/ 154983 h 914400"/>
                <a:gd name="connsiteX27" fmla="*/ 2448732 w 4999748"/>
                <a:gd name="connsiteY27" fmla="*/ 123986 h 914400"/>
                <a:gd name="connsiteX28" fmla="*/ 2557220 w 4999748"/>
                <a:gd name="connsiteY28" fmla="*/ 92990 h 914400"/>
                <a:gd name="connsiteX29" fmla="*/ 2727701 w 4999748"/>
                <a:gd name="connsiteY29" fmla="*/ 46495 h 914400"/>
                <a:gd name="connsiteX30" fmla="*/ 3270142 w 4999748"/>
                <a:gd name="connsiteY30" fmla="*/ 0 h 914400"/>
                <a:gd name="connsiteX31" fmla="*/ 4076054 w 4999748"/>
                <a:gd name="connsiteY31" fmla="*/ 15498 h 914400"/>
                <a:gd name="connsiteX32" fmla="*/ 4277532 w 4999748"/>
                <a:gd name="connsiteY32" fmla="*/ 46495 h 914400"/>
                <a:gd name="connsiteX33" fmla="*/ 4324027 w 4999748"/>
                <a:gd name="connsiteY33" fmla="*/ 61993 h 914400"/>
                <a:gd name="connsiteX34" fmla="*/ 4386020 w 4999748"/>
                <a:gd name="connsiteY34" fmla="*/ 77491 h 914400"/>
                <a:gd name="connsiteX35" fmla="*/ 4479010 w 4999748"/>
                <a:gd name="connsiteY35" fmla="*/ 108488 h 914400"/>
                <a:gd name="connsiteX36" fmla="*/ 4525505 w 4999748"/>
                <a:gd name="connsiteY36" fmla="*/ 123986 h 914400"/>
                <a:gd name="connsiteX37" fmla="*/ 4649491 w 4999748"/>
                <a:gd name="connsiteY37" fmla="*/ 154983 h 914400"/>
                <a:gd name="connsiteX38" fmla="*/ 4711485 w 4999748"/>
                <a:gd name="connsiteY38" fmla="*/ 170481 h 914400"/>
                <a:gd name="connsiteX39" fmla="*/ 4788976 w 4999748"/>
                <a:gd name="connsiteY39" fmla="*/ 185979 h 914400"/>
                <a:gd name="connsiteX40" fmla="*/ 4912963 w 4999748"/>
                <a:gd name="connsiteY40" fmla="*/ 216976 h 914400"/>
                <a:gd name="connsiteX41" fmla="*/ 4976562 w 4999748"/>
                <a:gd name="connsiteY41" fmla="*/ 111866 h 914400"/>
                <a:gd name="connsiteX0" fmla="*/ 0 w 4999748"/>
                <a:gd name="connsiteY0" fmla="*/ 931765 h 947264"/>
                <a:gd name="connsiteX1" fmla="*/ 61993 w 4999748"/>
                <a:gd name="connsiteY1" fmla="*/ 947264 h 947264"/>
                <a:gd name="connsiteX2" fmla="*/ 340963 w 4999748"/>
                <a:gd name="connsiteY2" fmla="*/ 916267 h 947264"/>
                <a:gd name="connsiteX3" fmla="*/ 433952 w 4999748"/>
                <a:gd name="connsiteY3" fmla="*/ 900769 h 947264"/>
                <a:gd name="connsiteX4" fmla="*/ 542440 w 4999748"/>
                <a:gd name="connsiteY4" fmla="*/ 869772 h 947264"/>
                <a:gd name="connsiteX5" fmla="*/ 697424 w 4999748"/>
                <a:gd name="connsiteY5" fmla="*/ 823277 h 947264"/>
                <a:gd name="connsiteX6" fmla="*/ 743918 w 4999748"/>
                <a:gd name="connsiteY6" fmla="*/ 807779 h 947264"/>
                <a:gd name="connsiteX7" fmla="*/ 790413 w 4999748"/>
                <a:gd name="connsiteY7" fmla="*/ 792281 h 947264"/>
                <a:gd name="connsiteX8" fmla="*/ 883403 w 4999748"/>
                <a:gd name="connsiteY8" fmla="*/ 745786 h 947264"/>
                <a:gd name="connsiteX9" fmla="*/ 991891 w 4999748"/>
                <a:gd name="connsiteY9" fmla="*/ 699291 h 947264"/>
                <a:gd name="connsiteX10" fmla="*/ 1038386 w 4999748"/>
                <a:gd name="connsiteY10" fmla="*/ 668294 h 947264"/>
                <a:gd name="connsiteX11" fmla="*/ 1131376 w 4999748"/>
                <a:gd name="connsiteY11" fmla="*/ 637298 h 947264"/>
                <a:gd name="connsiteX12" fmla="*/ 1177871 w 4999748"/>
                <a:gd name="connsiteY12" fmla="*/ 621799 h 947264"/>
                <a:gd name="connsiteX13" fmla="*/ 1239864 w 4999748"/>
                <a:gd name="connsiteY13" fmla="*/ 590803 h 947264"/>
                <a:gd name="connsiteX14" fmla="*/ 1286359 w 4999748"/>
                <a:gd name="connsiteY14" fmla="*/ 575304 h 947264"/>
                <a:gd name="connsiteX15" fmla="*/ 1394847 w 4999748"/>
                <a:gd name="connsiteY15" fmla="*/ 528810 h 947264"/>
                <a:gd name="connsiteX16" fmla="*/ 1441342 w 4999748"/>
                <a:gd name="connsiteY16" fmla="*/ 497813 h 947264"/>
                <a:gd name="connsiteX17" fmla="*/ 1580827 w 4999748"/>
                <a:gd name="connsiteY17" fmla="*/ 451318 h 947264"/>
                <a:gd name="connsiteX18" fmla="*/ 1673817 w 4999748"/>
                <a:gd name="connsiteY18" fmla="*/ 420321 h 947264"/>
                <a:gd name="connsiteX19" fmla="*/ 1720312 w 4999748"/>
                <a:gd name="connsiteY19" fmla="*/ 404823 h 947264"/>
                <a:gd name="connsiteX20" fmla="*/ 1859796 w 4999748"/>
                <a:gd name="connsiteY20" fmla="*/ 373827 h 947264"/>
                <a:gd name="connsiteX21" fmla="*/ 2030278 w 4999748"/>
                <a:gd name="connsiteY21" fmla="*/ 311833 h 947264"/>
                <a:gd name="connsiteX22" fmla="*/ 2123268 w 4999748"/>
                <a:gd name="connsiteY22" fmla="*/ 280837 h 947264"/>
                <a:gd name="connsiteX23" fmla="*/ 2169763 w 4999748"/>
                <a:gd name="connsiteY23" fmla="*/ 249840 h 947264"/>
                <a:gd name="connsiteX24" fmla="*/ 2231756 w 4999748"/>
                <a:gd name="connsiteY24" fmla="*/ 234342 h 947264"/>
                <a:gd name="connsiteX25" fmla="*/ 2278251 w 4999748"/>
                <a:gd name="connsiteY25" fmla="*/ 218843 h 947264"/>
                <a:gd name="connsiteX26" fmla="*/ 2386739 w 4999748"/>
                <a:gd name="connsiteY26" fmla="*/ 187847 h 947264"/>
                <a:gd name="connsiteX27" fmla="*/ 2448732 w 4999748"/>
                <a:gd name="connsiteY27" fmla="*/ 156850 h 947264"/>
                <a:gd name="connsiteX28" fmla="*/ 2557220 w 4999748"/>
                <a:gd name="connsiteY28" fmla="*/ 125854 h 947264"/>
                <a:gd name="connsiteX29" fmla="*/ 2727701 w 4999748"/>
                <a:gd name="connsiteY29" fmla="*/ 79359 h 947264"/>
                <a:gd name="connsiteX30" fmla="*/ 3270142 w 4999748"/>
                <a:gd name="connsiteY30" fmla="*/ 32864 h 947264"/>
                <a:gd name="connsiteX31" fmla="*/ 4076054 w 4999748"/>
                <a:gd name="connsiteY31" fmla="*/ 48362 h 947264"/>
                <a:gd name="connsiteX32" fmla="*/ 4277532 w 4999748"/>
                <a:gd name="connsiteY32" fmla="*/ 79359 h 947264"/>
                <a:gd name="connsiteX33" fmla="*/ 4324027 w 4999748"/>
                <a:gd name="connsiteY33" fmla="*/ 94857 h 947264"/>
                <a:gd name="connsiteX34" fmla="*/ 4386020 w 4999748"/>
                <a:gd name="connsiteY34" fmla="*/ 110355 h 947264"/>
                <a:gd name="connsiteX35" fmla="*/ 4479010 w 4999748"/>
                <a:gd name="connsiteY35" fmla="*/ 141352 h 947264"/>
                <a:gd name="connsiteX36" fmla="*/ 4525505 w 4999748"/>
                <a:gd name="connsiteY36" fmla="*/ 156850 h 947264"/>
                <a:gd name="connsiteX37" fmla="*/ 4649491 w 4999748"/>
                <a:gd name="connsiteY37" fmla="*/ 187847 h 947264"/>
                <a:gd name="connsiteX38" fmla="*/ 4711485 w 4999748"/>
                <a:gd name="connsiteY38" fmla="*/ 203345 h 947264"/>
                <a:gd name="connsiteX39" fmla="*/ 4788976 w 4999748"/>
                <a:gd name="connsiteY39" fmla="*/ 218843 h 947264"/>
                <a:gd name="connsiteX40" fmla="*/ 4912963 w 4999748"/>
                <a:gd name="connsiteY40" fmla="*/ 249840 h 947264"/>
                <a:gd name="connsiteX41" fmla="*/ 4976562 w 4999748"/>
                <a:gd name="connsiteY41" fmla="*/ 0 h 947264"/>
                <a:gd name="connsiteX0" fmla="*/ 0 w 4987861"/>
                <a:gd name="connsiteY0" fmla="*/ 931765 h 947264"/>
                <a:gd name="connsiteX1" fmla="*/ 61993 w 4987861"/>
                <a:gd name="connsiteY1" fmla="*/ 947264 h 947264"/>
                <a:gd name="connsiteX2" fmla="*/ 340963 w 4987861"/>
                <a:gd name="connsiteY2" fmla="*/ 916267 h 947264"/>
                <a:gd name="connsiteX3" fmla="*/ 433952 w 4987861"/>
                <a:gd name="connsiteY3" fmla="*/ 900769 h 947264"/>
                <a:gd name="connsiteX4" fmla="*/ 542440 w 4987861"/>
                <a:gd name="connsiteY4" fmla="*/ 869772 h 947264"/>
                <a:gd name="connsiteX5" fmla="*/ 697424 w 4987861"/>
                <a:gd name="connsiteY5" fmla="*/ 823277 h 947264"/>
                <a:gd name="connsiteX6" fmla="*/ 743918 w 4987861"/>
                <a:gd name="connsiteY6" fmla="*/ 807779 h 947264"/>
                <a:gd name="connsiteX7" fmla="*/ 790413 w 4987861"/>
                <a:gd name="connsiteY7" fmla="*/ 792281 h 947264"/>
                <a:gd name="connsiteX8" fmla="*/ 883403 w 4987861"/>
                <a:gd name="connsiteY8" fmla="*/ 745786 h 947264"/>
                <a:gd name="connsiteX9" fmla="*/ 991891 w 4987861"/>
                <a:gd name="connsiteY9" fmla="*/ 699291 h 947264"/>
                <a:gd name="connsiteX10" fmla="*/ 1038386 w 4987861"/>
                <a:gd name="connsiteY10" fmla="*/ 668294 h 947264"/>
                <a:gd name="connsiteX11" fmla="*/ 1131376 w 4987861"/>
                <a:gd name="connsiteY11" fmla="*/ 637298 h 947264"/>
                <a:gd name="connsiteX12" fmla="*/ 1177871 w 4987861"/>
                <a:gd name="connsiteY12" fmla="*/ 621799 h 947264"/>
                <a:gd name="connsiteX13" fmla="*/ 1239864 w 4987861"/>
                <a:gd name="connsiteY13" fmla="*/ 590803 h 947264"/>
                <a:gd name="connsiteX14" fmla="*/ 1286359 w 4987861"/>
                <a:gd name="connsiteY14" fmla="*/ 575304 h 947264"/>
                <a:gd name="connsiteX15" fmla="*/ 1394847 w 4987861"/>
                <a:gd name="connsiteY15" fmla="*/ 528810 h 947264"/>
                <a:gd name="connsiteX16" fmla="*/ 1441342 w 4987861"/>
                <a:gd name="connsiteY16" fmla="*/ 497813 h 947264"/>
                <a:gd name="connsiteX17" fmla="*/ 1580827 w 4987861"/>
                <a:gd name="connsiteY17" fmla="*/ 451318 h 947264"/>
                <a:gd name="connsiteX18" fmla="*/ 1673817 w 4987861"/>
                <a:gd name="connsiteY18" fmla="*/ 420321 h 947264"/>
                <a:gd name="connsiteX19" fmla="*/ 1720312 w 4987861"/>
                <a:gd name="connsiteY19" fmla="*/ 404823 h 947264"/>
                <a:gd name="connsiteX20" fmla="*/ 1859796 w 4987861"/>
                <a:gd name="connsiteY20" fmla="*/ 373827 h 947264"/>
                <a:gd name="connsiteX21" fmla="*/ 2030278 w 4987861"/>
                <a:gd name="connsiteY21" fmla="*/ 311833 h 947264"/>
                <a:gd name="connsiteX22" fmla="*/ 2123268 w 4987861"/>
                <a:gd name="connsiteY22" fmla="*/ 280837 h 947264"/>
                <a:gd name="connsiteX23" fmla="*/ 2169763 w 4987861"/>
                <a:gd name="connsiteY23" fmla="*/ 249840 h 947264"/>
                <a:gd name="connsiteX24" fmla="*/ 2231756 w 4987861"/>
                <a:gd name="connsiteY24" fmla="*/ 234342 h 947264"/>
                <a:gd name="connsiteX25" fmla="*/ 2278251 w 4987861"/>
                <a:gd name="connsiteY25" fmla="*/ 218843 h 947264"/>
                <a:gd name="connsiteX26" fmla="*/ 2386739 w 4987861"/>
                <a:gd name="connsiteY26" fmla="*/ 187847 h 947264"/>
                <a:gd name="connsiteX27" fmla="*/ 2448732 w 4987861"/>
                <a:gd name="connsiteY27" fmla="*/ 156850 h 947264"/>
                <a:gd name="connsiteX28" fmla="*/ 2557220 w 4987861"/>
                <a:gd name="connsiteY28" fmla="*/ 125854 h 947264"/>
                <a:gd name="connsiteX29" fmla="*/ 2727701 w 4987861"/>
                <a:gd name="connsiteY29" fmla="*/ 79359 h 947264"/>
                <a:gd name="connsiteX30" fmla="*/ 3270142 w 4987861"/>
                <a:gd name="connsiteY30" fmla="*/ 32864 h 947264"/>
                <a:gd name="connsiteX31" fmla="*/ 4076054 w 4987861"/>
                <a:gd name="connsiteY31" fmla="*/ 48362 h 947264"/>
                <a:gd name="connsiteX32" fmla="*/ 4277532 w 4987861"/>
                <a:gd name="connsiteY32" fmla="*/ 79359 h 947264"/>
                <a:gd name="connsiteX33" fmla="*/ 4324027 w 4987861"/>
                <a:gd name="connsiteY33" fmla="*/ 94857 h 947264"/>
                <a:gd name="connsiteX34" fmla="*/ 4386020 w 4987861"/>
                <a:gd name="connsiteY34" fmla="*/ 110355 h 947264"/>
                <a:gd name="connsiteX35" fmla="*/ 4479010 w 4987861"/>
                <a:gd name="connsiteY35" fmla="*/ 141352 h 947264"/>
                <a:gd name="connsiteX36" fmla="*/ 4525505 w 4987861"/>
                <a:gd name="connsiteY36" fmla="*/ 156850 h 947264"/>
                <a:gd name="connsiteX37" fmla="*/ 4649491 w 4987861"/>
                <a:gd name="connsiteY37" fmla="*/ 187847 h 947264"/>
                <a:gd name="connsiteX38" fmla="*/ 4711485 w 4987861"/>
                <a:gd name="connsiteY38" fmla="*/ 203345 h 947264"/>
                <a:gd name="connsiteX39" fmla="*/ 4788976 w 4987861"/>
                <a:gd name="connsiteY39" fmla="*/ 218843 h 947264"/>
                <a:gd name="connsiteX40" fmla="*/ 4850450 w 4987861"/>
                <a:gd name="connsiteY40" fmla="*/ 68926 h 947264"/>
                <a:gd name="connsiteX41" fmla="*/ 4976562 w 4987861"/>
                <a:gd name="connsiteY41" fmla="*/ 0 h 947264"/>
                <a:gd name="connsiteX0" fmla="*/ 0 w 4987861"/>
                <a:gd name="connsiteY0" fmla="*/ 931765 h 947264"/>
                <a:gd name="connsiteX1" fmla="*/ 61993 w 4987861"/>
                <a:gd name="connsiteY1" fmla="*/ 947264 h 947264"/>
                <a:gd name="connsiteX2" fmla="*/ 340963 w 4987861"/>
                <a:gd name="connsiteY2" fmla="*/ 916267 h 947264"/>
                <a:gd name="connsiteX3" fmla="*/ 433952 w 4987861"/>
                <a:gd name="connsiteY3" fmla="*/ 900769 h 947264"/>
                <a:gd name="connsiteX4" fmla="*/ 542440 w 4987861"/>
                <a:gd name="connsiteY4" fmla="*/ 869772 h 947264"/>
                <a:gd name="connsiteX5" fmla="*/ 697424 w 4987861"/>
                <a:gd name="connsiteY5" fmla="*/ 823277 h 947264"/>
                <a:gd name="connsiteX6" fmla="*/ 743918 w 4987861"/>
                <a:gd name="connsiteY6" fmla="*/ 807779 h 947264"/>
                <a:gd name="connsiteX7" fmla="*/ 790413 w 4987861"/>
                <a:gd name="connsiteY7" fmla="*/ 792281 h 947264"/>
                <a:gd name="connsiteX8" fmla="*/ 883403 w 4987861"/>
                <a:gd name="connsiteY8" fmla="*/ 745786 h 947264"/>
                <a:gd name="connsiteX9" fmla="*/ 991891 w 4987861"/>
                <a:gd name="connsiteY9" fmla="*/ 699291 h 947264"/>
                <a:gd name="connsiteX10" fmla="*/ 1038386 w 4987861"/>
                <a:gd name="connsiteY10" fmla="*/ 668294 h 947264"/>
                <a:gd name="connsiteX11" fmla="*/ 1131376 w 4987861"/>
                <a:gd name="connsiteY11" fmla="*/ 637298 h 947264"/>
                <a:gd name="connsiteX12" fmla="*/ 1177871 w 4987861"/>
                <a:gd name="connsiteY12" fmla="*/ 621799 h 947264"/>
                <a:gd name="connsiteX13" fmla="*/ 1239864 w 4987861"/>
                <a:gd name="connsiteY13" fmla="*/ 590803 h 947264"/>
                <a:gd name="connsiteX14" fmla="*/ 1286359 w 4987861"/>
                <a:gd name="connsiteY14" fmla="*/ 575304 h 947264"/>
                <a:gd name="connsiteX15" fmla="*/ 1394847 w 4987861"/>
                <a:gd name="connsiteY15" fmla="*/ 528810 h 947264"/>
                <a:gd name="connsiteX16" fmla="*/ 1441342 w 4987861"/>
                <a:gd name="connsiteY16" fmla="*/ 497813 h 947264"/>
                <a:gd name="connsiteX17" fmla="*/ 1580827 w 4987861"/>
                <a:gd name="connsiteY17" fmla="*/ 451318 h 947264"/>
                <a:gd name="connsiteX18" fmla="*/ 1673817 w 4987861"/>
                <a:gd name="connsiteY18" fmla="*/ 420321 h 947264"/>
                <a:gd name="connsiteX19" fmla="*/ 1720312 w 4987861"/>
                <a:gd name="connsiteY19" fmla="*/ 404823 h 947264"/>
                <a:gd name="connsiteX20" fmla="*/ 1859796 w 4987861"/>
                <a:gd name="connsiteY20" fmla="*/ 373827 h 947264"/>
                <a:gd name="connsiteX21" fmla="*/ 2030278 w 4987861"/>
                <a:gd name="connsiteY21" fmla="*/ 311833 h 947264"/>
                <a:gd name="connsiteX22" fmla="*/ 2123268 w 4987861"/>
                <a:gd name="connsiteY22" fmla="*/ 280837 h 947264"/>
                <a:gd name="connsiteX23" fmla="*/ 2169763 w 4987861"/>
                <a:gd name="connsiteY23" fmla="*/ 249840 h 947264"/>
                <a:gd name="connsiteX24" fmla="*/ 2231756 w 4987861"/>
                <a:gd name="connsiteY24" fmla="*/ 234342 h 947264"/>
                <a:gd name="connsiteX25" fmla="*/ 2278251 w 4987861"/>
                <a:gd name="connsiteY25" fmla="*/ 218843 h 947264"/>
                <a:gd name="connsiteX26" fmla="*/ 2386739 w 4987861"/>
                <a:gd name="connsiteY26" fmla="*/ 187847 h 947264"/>
                <a:gd name="connsiteX27" fmla="*/ 2448732 w 4987861"/>
                <a:gd name="connsiteY27" fmla="*/ 156850 h 947264"/>
                <a:gd name="connsiteX28" fmla="*/ 2557220 w 4987861"/>
                <a:gd name="connsiteY28" fmla="*/ 125854 h 947264"/>
                <a:gd name="connsiteX29" fmla="*/ 2727701 w 4987861"/>
                <a:gd name="connsiteY29" fmla="*/ 79359 h 947264"/>
                <a:gd name="connsiteX30" fmla="*/ 3270142 w 4987861"/>
                <a:gd name="connsiteY30" fmla="*/ 32864 h 947264"/>
                <a:gd name="connsiteX31" fmla="*/ 4076054 w 4987861"/>
                <a:gd name="connsiteY31" fmla="*/ 48362 h 947264"/>
                <a:gd name="connsiteX32" fmla="*/ 4277532 w 4987861"/>
                <a:gd name="connsiteY32" fmla="*/ 79359 h 947264"/>
                <a:gd name="connsiteX33" fmla="*/ 4324027 w 4987861"/>
                <a:gd name="connsiteY33" fmla="*/ 94857 h 947264"/>
                <a:gd name="connsiteX34" fmla="*/ 4386020 w 4987861"/>
                <a:gd name="connsiteY34" fmla="*/ 110355 h 947264"/>
                <a:gd name="connsiteX35" fmla="*/ 4479010 w 4987861"/>
                <a:gd name="connsiteY35" fmla="*/ 141352 h 947264"/>
                <a:gd name="connsiteX36" fmla="*/ 4525505 w 4987861"/>
                <a:gd name="connsiteY36" fmla="*/ 156850 h 947264"/>
                <a:gd name="connsiteX37" fmla="*/ 4649491 w 4987861"/>
                <a:gd name="connsiteY37" fmla="*/ 187847 h 947264"/>
                <a:gd name="connsiteX38" fmla="*/ 4711485 w 4987861"/>
                <a:gd name="connsiteY38" fmla="*/ 203345 h 947264"/>
                <a:gd name="connsiteX39" fmla="*/ 4733409 w 4987861"/>
                <a:gd name="connsiteY39" fmla="*/ 110295 h 947264"/>
                <a:gd name="connsiteX40" fmla="*/ 4850450 w 4987861"/>
                <a:gd name="connsiteY40" fmla="*/ 68926 h 947264"/>
                <a:gd name="connsiteX41" fmla="*/ 4976562 w 4987861"/>
                <a:gd name="connsiteY41" fmla="*/ 0 h 947264"/>
                <a:gd name="connsiteX0" fmla="*/ 0 w 4987861"/>
                <a:gd name="connsiteY0" fmla="*/ 931765 h 947264"/>
                <a:gd name="connsiteX1" fmla="*/ 61993 w 4987861"/>
                <a:gd name="connsiteY1" fmla="*/ 947264 h 947264"/>
                <a:gd name="connsiteX2" fmla="*/ 340963 w 4987861"/>
                <a:gd name="connsiteY2" fmla="*/ 916267 h 947264"/>
                <a:gd name="connsiteX3" fmla="*/ 433952 w 4987861"/>
                <a:gd name="connsiteY3" fmla="*/ 900769 h 947264"/>
                <a:gd name="connsiteX4" fmla="*/ 542440 w 4987861"/>
                <a:gd name="connsiteY4" fmla="*/ 869772 h 947264"/>
                <a:gd name="connsiteX5" fmla="*/ 697424 w 4987861"/>
                <a:gd name="connsiteY5" fmla="*/ 823277 h 947264"/>
                <a:gd name="connsiteX6" fmla="*/ 743918 w 4987861"/>
                <a:gd name="connsiteY6" fmla="*/ 807779 h 947264"/>
                <a:gd name="connsiteX7" fmla="*/ 790413 w 4987861"/>
                <a:gd name="connsiteY7" fmla="*/ 792281 h 947264"/>
                <a:gd name="connsiteX8" fmla="*/ 883403 w 4987861"/>
                <a:gd name="connsiteY8" fmla="*/ 745786 h 947264"/>
                <a:gd name="connsiteX9" fmla="*/ 991891 w 4987861"/>
                <a:gd name="connsiteY9" fmla="*/ 699291 h 947264"/>
                <a:gd name="connsiteX10" fmla="*/ 1038386 w 4987861"/>
                <a:gd name="connsiteY10" fmla="*/ 668294 h 947264"/>
                <a:gd name="connsiteX11" fmla="*/ 1131376 w 4987861"/>
                <a:gd name="connsiteY11" fmla="*/ 637298 h 947264"/>
                <a:gd name="connsiteX12" fmla="*/ 1177871 w 4987861"/>
                <a:gd name="connsiteY12" fmla="*/ 621799 h 947264"/>
                <a:gd name="connsiteX13" fmla="*/ 1239864 w 4987861"/>
                <a:gd name="connsiteY13" fmla="*/ 590803 h 947264"/>
                <a:gd name="connsiteX14" fmla="*/ 1286359 w 4987861"/>
                <a:gd name="connsiteY14" fmla="*/ 575304 h 947264"/>
                <a:gd name="connsiteX15" fmla="*/ 1394847 w 4987861"/>
                <a:gd name="connsiteY15" fmla="*/ 528810 h 947264"/>
                <a:gd name="connsiteX16" fmla="*/ 1441342 w 4987861"/>
                <a:gd name="connsiteY16" fmla="*/ 497813 h 947264"/>
                <a:gd name="connsiteX17" fmla="*/ 1580827 w 4987861"/>
                <a:gd name="connsiteY17" fmla="*/ 451318 h 947264"/>
                <a:gd name="connsiteX18" fmla="*/ 1673817 w 4987861"/>
                <a:gd name="connsiteY18" fmla="*/ 420321 h 947264"/>
                <a:gd name="connsiteX19" fmla="*/ 1720312 w 4987861"/>
                <a:gd name="connsiteY19" fmla="*/ 404823 h 947264"/>
                <a:gd name="connsiteX20" fmla="*/ 1859796 w 4987861"/>
                <a:gd name="connsiteY20" fmla="*/ 373827 h 947264"/>
                <a:gd name="connsiteX21" fmla="*/ 2030278 w 4987861"/>
                <a:gd name="connsiteY21" fmla="*/ 311833 h 947264"/>
                <a:gd name="connsiteX22" fmla="*/ 2123268 w 4987861"/>
                <a:gd name="connsiteY22" fmla="*/ 280837 h 947264"/>
                <a:gd name="connsiteX23" fmla="*/ 2169763 w 4987861"/>
                <a:gd name="connsiteY23" fmla="*/ 249840 h 947264"/>
                <a:gd name="connsiteX24" fmla="*/ 2231756 w 4987861"/>
                <a:gd name="connsiteY24" fmla="*/ 234342 h 947264"/>
                <a:gd name="connsiteX25" fmla="*/ 2278251 w 4987861"/>
                <a:gd name="connsiteY25" fmla="*/ 218843 h 947264"/>
                <a:gd name="connsiteX26" fmla="*/ 2386739 w 4987861"/>
                <a:gd name="connsiteY26" fmla="*/ 187847 h 947264"/>
                <a:gd name="connsiteX27" fmla="*/ 2448732 w 4987861"/>
                <a:gd name="connsiteY27" fmla="*/ 156850 h 947264"/>
                <a:gd name="connsiteX28" fmla="*/ 2557220 w 4987861"/>
                <a:gd name="connsiteY28" fmla="*/ 125854 h 947264"/>
                <a:gd name="connsiteX29" fmla="*/ 2727701 w 4987861"/>
                <a:gd name="connsiteY29" fmla="*/ 79359 h 947264"/>
                <a:gd name="connsiteX30" fmla="*/ 3270142 w 4987861"/>
                <a:gd name="connsiteY30" fmla="*/ 32864 h 947264"/>
                <a:gd name="connsiteX31" fmla="*/ 4076054 w 4987861"/>
                <a:gd name="connsiteY31" fmla="*/ 48362 h 947264"/>
                <a:gd name="connsiteX32" fmla="*/ 4277532 w 4987861"/>
                <a:gd name="connsiteY32" fmla="*/ 79359 h 947264"/>
                <a:gd name="connsiteX33" fmla="*/ 4324027 w 4987861"/>
                <a:gd name="connsiteY33" fmla="*/ 94857 h 947264"/>
                <a:gd name="connsiteX34" fmla="*/ 4386020 w 4987861"/>
                <a:gd name="connsiteY34" fmla="*/ 110355 h 947264"/>
                <a:gd name="connsiteX35" fmla="*/ 4479010 w 4987861"/>
                <a:gd name="connsiteY35" fmla="*/ 141352 h 947264"/>
                <a:gd name="connsiteX36" fmla="*/ 4525505 w 4987861"/>
                <a:gd name="connsiteY36" fmla="*/ 156850 h 947264"/>
                <a:gd name="connsiteX37" fmla="*/ 4649491 w 4987861"/>
                <a:gd name="connsiteY37" fmla="*/ 187847 h 947264"/>
                <a:gd name="connsiteX38" fmla="*/ 4733409 w 4987861"/>
                <a:gd name="connsiteY38" fmla="*/ 110295 h 947264"/>
                <a:gd name="connsiteX39" fmla="*/ 4850450 w 4987861"/>
                <a:gd name="connsiteY39" fmla="*/ 68926 h 947264"/>
                <a:gd name="connsiteX40" fmla="*/ 4976562 w 4987861"/>
                <a:gd name="connsiteY40" fmla="*/ 0 h 947264"/>
                <a:gd name="connsiteX0" fmla="*/ 0 w 4987861"/>
                <a:gd name="connsiteY0" fmla="*/ 931765 h 947264"/>
                <a:gd name="connsiteX1" fmla="*/ 61993 w 4987861"/>
                <a:gd name="connsiteY1" fmla="*/ 947264 h 947264"/>
                <a:gd name="connsiteX2" fmla="*/ 340963 w 4987861"/>
                <a:gd name="connsiteY2" fmla="*/ 916267 h 947264"/>
                <a:gd name="connsiteX3" fmla="*/ 433952 w 4987861"/>
                <a:gd name="connsiteY3" fmla="*/ 900769 h 947264"/>
                <a:gd name="connsiteX4" fmla="*/ 542440 w 4987861"/>
                <a:gd name="connsiteY4" fmla="*/ 869772 h 947264"/>
                <a:gd name="connsiteX5" fmla="*/ 697424 w 4987861"/>
                <a:gd name="connsiteY5" fmla="*/ 823277 h 947264"/>
                <a:gd name="connsiteX6" fmla="*/ 743918 w 4987861"/>
                <a:gd name="connsiteY6" fmla="*/ 807779 h 947264"/>
                <a:gd name="connsiteX7" fmla="*/ 790413 w 4987861"/>
                <a:gd name="connsiteY7" fmla="*/ 792281 h 947264"/>
                <a:gd name="connsiteX8" fmla="*/ 883403 w 4987861"/>
                <a:gd name="connsiteY8" fmla="*/ 745786 h 947264"/>
                <a:gd name="connsiteX9" fmla="*/ 991891 w 4987861"/>
                <a:gd name="connsiteY9" fmla="*/ 699291 h 947264"/>
                <a:gd name="connsiteX10" fmla="*/ 1038386 w 4987861"/>
                <a:gd name="connsiteY10" fmla="*/ 668294 h 947264"/>
                <a:gd name="connsiteX11" fmla="*/ 1131376 w 4987861"/>
                <a:gd name="connsiteY11" fmla="*/ 637298 h 947264"/>
                <a:gd name="connsiteX12" fmla="*/ 1177871 w 4987861"/>
                <a:gd name="connsiteY12" fmla="*/ 621799 h 947264"/>
                <a:gd name="connsiteX13" fmla="*/ 1239864 w 4987861"/>
                <a:gd name="connsiteY13" fmla="*/ 590803 h 947264"/>
                <a:gd name="connsiteX14" fmla="*/ 1286359 w 4987861"/>
                <a:gd name="connsiteY14" fmla="*/ 575304 h 947264"/>
                <a:gd name="connsiteX15" fmla="*/ 1394847 w 4987861"/>
                <a:gd name="connsiteY15" fmla="*/ 528810 h 947264"/>
                <a:gd name="connsiteX16" fmla="*/ 1441342 w 4987861"/>
                <a:gd name="connsiteY16" fmla="*/ 497813 h 947264"/>
                <a:gd name="connsiteX17" fmla="*/ 1580827 w 4987861"/>
                <a:gd name="connsiteY17" fmla="*/ 451318 h 947264"/>
                <a:gd name="connsiteX18" fmla="*/ 1673817 w 4987861"/>
                <a:gd name="connsiteY18" fmla="*/ 420321 h 947264"/>
                <a:gd name="connsiteX19" fmla="*/ 1720312 w 4987861"/>
                <a:gd name="connsiteY19" fmla="*/ 404823 h 947264"/>
                <a:gd name="connsiteX20" fmla="*/ 1859796 w 4987861"/>
                <a:gd name="connsiteY20" fmla="*/ 373827 h 947264"/>
                <a:gd name="connsiteX21" fmla="*/ 2030278 w 4987861"/>
                <a:gd name="connsiteY21" fmla="*/ 311833 h 947264"/>
                <a:gd name="connsiteX22" fmla="*/ 2123268 w 4987861"/>
                <a:gd name="connsiteY22" fmla="*/ 280837 h 947264"/>
                <a:gd name="connsiteX23" fmla="*/ 2169763 w 4987861"/>
                <a:gd name="connsiteY23" fmla="*/ 249840 h 947264"/>
                <a:gd name="connsiteX24" fmla="*/ 2231756 w 4987861"/>
                <a:gd name="connsiteY24" fmla="*/ 234342 h 947264"/>
                <a:gd name="connsiteX25" fmla="*/ 2278251 w 4987861"/>
                <a:gd name="connsiteY25" fmla="*/ 218843 h 947264"/>
                <a:gd name="connsiteX26" fmla="*/ 2386739 w 4987861"/>
                <a:gd name="connsiteY26" fmla="*/ 187847 h 947264"/>
                <a:gd name="connsiteX27" fmla="*/ 2448732 w 4987861"/>
                <a:gd name="connsiteY27" fmla="*/ 156850 h 947264"/>
                <a:gd name="connsiteX28" fmla="*/ 2557220 w 4987861"/>
                <a:gd name="connsiteY28" fmla="*/ 125854 h 947264"/>
                <a:gd name="connsiteX29" fmla="*/ 2727701 w 4987861"/>
                <a:gd name="connsiteY29" fmla="*/ 79359 h 947264"/>
                <a:gd name="connsiteX30" fmla="*/ 3270142 w 4987861"/>
                <a:gd name="connsiteY30" fmla="*/ 32864 h 947264"/>
                <a:gd name="connsiteX31" fmla="*/ 4076054 w 4987861"/>
                <a:gd name="connsiteY31" fmla="*/ 48362 h 947264"/>
                <a:gd name="connsiteX32" fmla="*/ 4277532 w 4987861"/>
                <a:gd name="connsiteY32" fmla="*/ 79359 h 947264"/>
                <a:gd name="connsiteX33" fmla="*/ 4324027 w 4987861"/>
                <a:gd name="connsiteY33" fmla="*/ 94857 h 947264"/>
                <a:gd name="connsiteX34" fmla="*/ 4386020 w 4987861"/>
                <a:gd name="connsiteY34" fmla="*/ 110355 h 947264"/>
                <a:gd name="connsiteX35" fmla="*/ 4479010 w 4987861"/>
                <a:gd name="connsiteY35" fmla="*/ 141352 h 947264"/>
                <a:gd name="connsiteX36" fmla="*/ 4525505 w 4987861"/>
                <a:gd name="connsiteY36" fmla="*/ 156850 h 947264"/>
                <a:gd name="connsiteX37" fmla="*/ 4733409 w 4987861"/>
                <a:gd name="connsiteY37" fmla="*/ 110295 h 947264"/>
                <a:gd name="connsiteX38" fmla="*/ 4850450 w 4987861"/>
                <a:gd name="connsiteY38" fmla="*/ 68926 h 947264"/>
                <a:gd name="connsiteX39" fmla="*/ 4976562 w 4987861"/>
                <a:gd name="connsiteY39" fmla="*/ 0 h 947264"/>
                <a:gd name="connsiteX0" fmla="*/ 0 w 4987861"/>
                <a:gd name="connsiteY0" fmla="*/ 931765 h 947264"/>
                <a:gd name="connsiteX1" fmla="*/ 61993 w 4987861"/>
                <a:gd name="connsiteY1" fmla="*/ 947264 h 947264"/>
                <a:gd name="connsiteX2" fmla="*/ 340963 w 4987861"/>
                <a:gd name="connsiteY2" fmla="*/ 916267 h 947264"/>
                <a:gd name="connsiteX3" fmla="*/ 433952 w 4987861"/>
                <a:gd name="connsiteY3" fmla="*/ 900769 h 947264"/>
                <a:gd name="connsiteX4" fmla="*/ 542440 w 4987861"/>
                <a:gd name="connsiteY4" fmla="*/ 869772 h 947264"/>
                <a:gd name="connsiteX5" fmla="*/ 697424 w 4987861"/>
                <a:gd name="connsiteY5" fmla="*/ 823277 h 947264"/>
                <a:gd name="connsiteX6" fmla="*/ 743918 w 4987861"/>
                <a:gd name="connsiteY6" fmla="*/ 807779 h 947264"/>
                <a:gd name="connsiteX7" fmla="*/ 790413 w 4987861"/>
                <a:gd name="connsiteY7" fmla="*/ 792281 h 947264"/>
                <a:gd name="connsiteX8" fmla="*/ 883403 w 4987861"/>
                <a:gd name="connsiteY8" fmla="*/ 745786 h 947264"/>
                <a:gd name="connsiteX9" fmla="*/ 991891 w 4987861"/>
                <a:gd name="connsiteY9" fmla="*/ 699291 h 947264"/>
                <a:gd name="connsiteX10" fmla="*/ 1038386 w 4987861"/>
                <a:gd name="connsiteY10" fmla="*/ 668294 h 947264"/>
                <a:gd name="connsiteX11" fmla="*/ 1131376 w 4987861"/>
                <a:gd name="connsiteY11" fmla="*/ 637298 h 947264"/>
                <a:gd name="connsiteX12" fmla="*/ 1177871 w 4987861"/>
                <a:gd name="connsiteY12" fmla="*/ 621799 h 947264"/>
                <a:gd name="connsiteX13" fmla="*/ 1239864 w 4987861"/>
                <a:gd name="connsiteY13" fmla="*/ 590803 h 947264"/>
                <a:gd name="connsiteX14" fmla="*/ 1286359 w 4987861"/>
                <a:gd name="connsiteY14" fmla="*/ 575304 h 947264"/>
                <a:gd name="connsiteX15" fmla="*/ 1394847 w 4987861"/>
                <a:gd name="connsiteY15" fmla="*/ 528810 h 947264"/>
                <a:gd name="connsiteX16" fmla="*/ 1441342 w 4987861"/>
                <a:gd name="connsiteY16" fmla="*/ 497813 h 947264"/>
                <a:gd name="connsiteX17" fmla="*/ 1580827 w 4987861"/>
                <a:gd name="connsiteY17" fmla="*/ 451318 h 947264"/>
                <a:gd name="connsiteX18" fmla="*/ 1673817 w 4987861"/>
                <a:gd name="connsiteY18" fmla="*/ 420321 h 947264"/>
                <a:gd name="connsiteX19" fmla="*/ 1720312 w 4987861"/>
                <a:gd name="connsiteY19" fmla="*/ 404823 h 947264"/>
                <a:gd name="connsiteX20" fmla="*/ 1859796 w 4987861"/>
                <a:gd name="connsiteY20" fmla="*/ 373827 h 947264"/>
                <a:gd name="connsiteX21" fmla="*/ 2030278 w 4987861"/>
                <a:gd name="connsiteY21" fmla="*/ 311833 h 947264"/>
                <a:gd name="connsiteX22" fmla="*/ 2123268 w 4987861"/>
                <a:gd name="connsiteY22" fmla="*/ 280837 h 947264"/>
                <a:gd name="connsiteX23" fmla="*/ 2169763 w 4987861"/>
                <a:gd name="connsiteY23" fmla="*/ 249840 h 947264"/>
                <a:gd name="connsiteX24" fmla="*/ 2231756 w 4987861"/>
                <a:gd name="connsiteY24" fmla="*/ 234342 h 947264"/>
                <a:gd name="connsiteX25" fmla="*/ 2278251 w 4987861"/>
                <a:gd name="connsiteY25" fmla="*/ 218843 h 947264"/>
                <a:gd name="connsiteX26" fmla="*/ 2386739 w 4987861"/>
                <a:gd name="connsiteY26" fmla="*/ 187847 h 947264"/>
                <a:gd name="connsiteX27" fmla="*/ 2448732 w 4987861"/>
                <a:gd name="connsiteY27" fmla="*/ 156850 h 947264"/>
                <a:gd name="connsiteX28" fmla="*/ 2557220 w 4987861"/>
                <a:gd name="connsiteY28" fmla="*/ 125854 h 947264"/>
                <a:gd name="connsiteX29" fmla="*/ 2727701 w 4987861"/>
                <a:gd name="connsiteY29" fmla="*/ 79359 h 947264"/>
                <a:gd name="connsiteX30" fmla="*/ 3270142 w 4987861"/>
                <a:gd name="connsiteY30" fmla="*/ 32864 h 947264"/>
                <a:gd name="connsiteX31" fmla="*/ 4076054 w 4987861"/>
                <a:gd name="connsiteY31" fmla="*/ 48362 h 947264"/>
                <a:gd name="connsiteX32" fmla="*/ 4277532 w 4987861"/>
                <a:gd name="connsiteY32" fmla="*/ 79359 h 947264"/>
                <a:gd name="connsiteX33" fmla="*/ 4324027 w 4987861"/>
                <a:gd name="connsiteY33" fmla="*/ 94857 h 947264"/>
                <a:gd name="connsiteX34" fmla="*/ 4386020 w 4987861"/>
                <a:gd name="connsiteY34" fmla="*/ 110355 h 947264"/>
                <a:gd name="connsiteX35" fmla="*/ 4479010 w 4987861"/>
                <a:gd name="connsiteY35" fmla="*/ 141352 h 947264"/>
                <a:gd name="connsiteX36" fmla="*/ 4518560 w 4987861"/>
                <a:gd name="connsiteY36" fmla="*/ 96546 h 947264"/>
                <a:gd name="connsiteX37" fmla="*/ 4733409 w 4987861"/>
                <a:gd name="connsiteY37" fmla="*/ 110295 h 947264"/>
                <a:gd name="connsiteX38" fmla="*/ 4850450 w 4987861"/>
                <a:gd name="connsiteY38" fmla="*/ 68926 h 947264"/>
                <a:gd name="connsiteX39" fmla="*/ 4976562 w 4987861"/>
                <a:gd name="connsiteY39" fmla="*/ 0 h 947264"/>
                <a:gd name="connsiteX0" fmla="*/ 0 w 4987861"/>
                <a:gd name="connsiteY0" fmla="*/ 959205 h 974704"/>
                <a:gd name="connsiteX1" fmla="*/ 61993 w 4987861"/>
                <a:gd name="connsiteY1" fmla="*/ 974704 h 974704"/>
                <a:gd name="connsiteX2" fmla="*/ 340963 w 4987861"/>
                <a:gd name="connsiteY2" fmla="*/ 943707 h 974704"/>
                <a:gd name="connsiteX3" fmla="*/ 433952 w 4987861"/>
                <a:gd name="connsiteY3" fmla="*/ 928209 h 974704"/>
                <a:gd name="connsiteX4" fmla="*/ 542440 w 4987861"/>
                <a:gd name="connsiteY4" fmla="*/ 897212 h 974704"/>
                <a:gd name="connsiteX5" fmla="*/ 697424 w 4987861"/>
                <a:gd name="connsiteY5" fmla="*/ 850717 h 974704"/>
                <a:gd name="connsiteX6" fmla="*/ 743918 w 4987861"/>
                <a:gd name="connsiteY6" fmla="*/ 835219 h 974704"/>
                <a:gd name="connsiteX7" fmla="*/ 790413 w 4987861"/>
                <a:gd name="connsiteY7" fmla="*/ 819721 h 974704"/>
                <a:gd name="connsiteX8" fmla="*/ 883403 w 4987861"/>
                <a:gd name="connsiteY8" fmla="*/ 773226 h 974704"/>
                <a:gd name="connsiteX9" fmla="*/ 991891 w 4987861"/>
                <a:gd name="connsiteY9" fmla="*/ 726731 h 974704"/>
                <a:gd name="connsiteX10" fmla="*/ 1038386 w 4987861"/>
                <a:gd name="connsiteY10" fmla="*/ 695734 h 974704"/>
                <a:gd name="connsiteX11" fmla="*/ 1131376 w 4987861"/>
                <a:gd name="connsiteY11" fmla="*/ 664738 h 974704"/>
                <a:gd name="connsiteX12" fmla="*/ 1177871 w 4987861"/>
                <a:gd name="connsiteY12" fmla="*/ 649239 h 974704"/>
                <a:gd name="connsiteX13" fmla="*/ 1239864 w 4987861"/>
                <a:gd name="connsiteY13" fmla="*/ 618243 h 974704"/>
                <a:gd name="connsiteX14" fmla="*/ 1286359 w 4987861"/>
                <a:gd name="connsiteY14" fmla="*/ 602744 h 974704"/>
                <a:gd name="connsiteX15" fmla="*/ 1394847 w 4987861"/>
                <a:gd name="connsiteY15" fmla="*/ 556250 h 974704"/>
                <a:gd name="connsiteX16" fmla="*/ 1441342 w 4987861"/>
                <a:gd name="connsiteY16" fmla="*/ 525253 h 974704"/>
                <a:gd name="connsiteX17" fmla="*/ 1580827 w 4987861"/>
                <a:gd name="connsiteY17" fmla="*/ 478758 h 974704"/>
                <a:gd name="connsiteX18" fmla="*/ 1673817 w 4987861"/>
                <a:gd name="connsiteY18" fmla="*/ 447761 h 974704"/>
                <a:gd name="connsiteX19" fmla="*/ 1720312 w 4987861"/>
                <a:gd name="connsiteY19" fmla="*/ 432263 h 974704"/>
                <a:gd name="connsiteX20" fmla="*/ 1859796 w 4987861"/>
                <a:gd name="connsiteY20" fmla="*/ 401267 h 974704"/>
                <a:gd name="connsiteX21" fmla="*/ 2030278 w 4987861"/>
                <a:gd name="connsiteY21" fmla="*/ 339273 h 974704"/>
                <a:gd name="connsiteX22" fmla="*/ 2123268 w 4987861"/>
                <a:gd name="connsiteY22" fmla="*/ 308277 h 974704"/>
                <a:gd name="connsiteX23" fmla="*/ 2169763 w 4987861"/>
                <a:gd name="connsiteY23" fmla="*/ 277280 h 974704"/>
                <a:gd name="connsiteX24" fmla="*/ 2231756 w 4987861"/>
                <a:gd name="connsiteY24" fmla="*/ 261782 h 974704"/>
                <a:gd name="connsiteX25" fmla="*/ 2278251 w 4987861"/>
                <a:gd name="connsiteY25" fmla="*/ 246283 h 974704"/>
                <a:gd name="connsiteX26" fmla="*/ 2386739 w 4987861"/>
                <a:gd name="connsiteY26" fmla="*/ 215287 h 974704"/>
                <a:gd name="connsiteX27" fmla="*/ 2448732 w 4987861"/>
                <a:gd name="connsiteY27" fmla="*/ 184290 h 974704"/>
                <a:gd name="connsiteX28" fmla="*/ 2557220 w 4987861"/>
                <a:gd name="connsiteY28" fmla="*/ 153294 h 974704"/>
                <a:gd name="connsiteX29" fmla="*/ 2727701 w 4987861"/>
                <a:gd name="connsiteY29" fmla="*/ 106799 h 974704"/>
                <a:gd name="connsiteX30" fmla="*/ 3270142 w 4987861"/>
                <a:gd name="connsiteY30" fmla="*/ 0 h 974704"/>
                <a:gd name="connsiteX31" fmla="*/ 4076054 w 4987861"/>
                <a:gd name="connsiteY31" fmla="*/ 75802 h 974704"/>
                <a:gd name="connsiteX32" fmla="*/ 4277532 w 4987861"/>
                <a:gd name="connsiteY32" fmla="*/ 106799 h 974704"/>
                <a:gd name="connsiteX33" fmla="*/ 4324027 w 4987861"/>
                <a:gd name="connsiteY33" fmla="*/ 122297 h 974704"/>
                <a:gd name="connsiteX34" fmla="*/ 4386020 w 4987861"/>
                <a:gd name="connsiteY34" fmla="*/ 137795 h 974704"/>
                <a:gd name="connsiteX35" fmla="*/ 4479010 w 4987861"/>
                <a:gd name="connsiteY35" fmla="*/ 168792 h 974704"/>
                <a:gd name="connsiteX36" fmla="*/ 4518560 w 4987861"/>
                <a:gd name="connsiteY36" fmla="*/ 123986 h 974704"/>
                <a:gd name="connsiteX37" fmla="*/ 4733409 w 4987861"/>
                <a:gd name="connsiteY37" fmla="*/ 137735 h 974704"/>
                <a:gd name="connsiteX38" fmla="*/ 4850450 w 4987861"/>
                <a:gd name="connsiteY38" fmla="*/ 96366 h 974704"/>
                <a:gd name="connsiteX39" fmla="*/ 4976562 w 4987861"/>
                <a:gd name="connsiteY39" fmla="*/ 27440 h 974704"/>
                <a:gd name="connsiteX0" fmla="*/ 0 w 4987861"/>
                <a:gd name="connsiteY0" fmla="*/ 960490 h 975989"/>
                <a:gd name="connsiteX1" fmla="*/ 61993 w 4987861"/>
                <a:gd name="connsiteY1" fmla="*/ 975989 h 975989"/>
                <a:gd name="connsiteX2" fmla="*/ 340963 w 4987861"/>
                <a:gd name="connsiteY2" fmla="*/ 944992 h 975989"/>
                <a:gd name="connsiteX3" fmla="*/ 433952 w 4987861"/>
                <a:gd name="connsiteY3" fmla="*/ 929494 h 975989"/>
                <a:gd name="connsiteX4" fmla="*/ 542440 w 4987861"/>
                <a:gd name="connsiteY4" fmla="*/ 898497 h 975989"/>
                <a:gd name="connsiteX5" fmla="*/ 697424 w 4987861"/>
                <a:gd name="connsiteY5" fmla="*/ 852002 h 975989"/>
                <a:gd name="connsiteX6" fmla="*/ 743918 w 4987861"/>
                <a:gd name="connsiteY6" fmla="*/ 836504 h 975989"/>
                <a:gd name="connsiteX7" fmla="*/ 790413 w 4987861"/>
                <a:gd name="connsiteY7" fmla="*/ 821006 h 975989"/>
                <a:gd name="connsiteX8" fmla="*/ 883403 w 4987861"/>
                <a:gd name="connsiteY8" fmla="*/ 774511 h 975989"/>
                <a:gd name="connsiteX9" fmla="*/ 991891 w 4987861"/>
                <a:gd name="connsiteY9" fmla="*/ 728016 h 975989"/>
                <a:gd name="connsiteX10" fmla="*/ 1038386 w 4987861"/>
                <a:gd name="connsiteY10" fmla="*/ 697019 h 975989"/>
                <a:gd name="connsiteX11" fmla="*/ 1131376 w 4987861"/>
                <a:gd name="connsiteY11" fmla="*/ 666023 h 975989"/>
                <a:gd name="connsiteX12" fmla="*/ 1177871 w 4987861"/>
                <a:gd name="connsiteY12" fmla="*/ 650524 h 975989"/>
                <a:gd name="connsiteX13" fmla="*/ 1239864 w 4987861"/>
                <a:gd name="connsiteY13" fmla="*/ 619528 h 975989"/>
                <a:gd name="connsiteX14" fmla="*/ 1286359 w 4987861"/>
                <a:gd name="connsiteY14" fmla="*/ 604029 h 975989"/>
                <a:gd name="connsiteX15" fmla="*/ 1394847 w 4987861"/>
                <a:gd name="connsiteY15" fmla="*/ 557535 h 975989"/>
                <a:gd name="connsiteX16" fmla="*/ 1441342 w 4987861"/>
                <a:gd name="connsiteY16" fmla="*/ 526538 h 975989"/>
                <a:gd name="connsiteX17" fmla="*/ 1580827 w 4987861"/>
                <a:gd name="connsiteY17" fmla="*/ 480043 h 975989"/>
                <a:gd name="connsiteX18" fmla="*/ 1673817 w 4987861"/>
                <a:gd name="connsiteY18" fmla="*/ 449046 h 975989"/>
                <a:gd name="connsiteX19" fmla="*/ 1720312 w 4987861"/>
                <a:gd name="connsiteY19" fmla="*/ 433548 h 975989"/>
                <a:gd name="connsiteX20" fmla="*/ 1859796 w 4987861"/>
                <a:gd name="connsiteY20" fmla="*/ 402552 h 975989"/>
                <a:gd name="connsiteX21" fmla="*/ 2030278 w 4987861"/>
                <a:gd name="connsiteY21" fmla="*/ 340558 h 975989"/>
                <a:gd name="connsiteX22" fmla="*/ 2123268 w 4987861"/>
                <a:gd name="connsiteY22" fmla="*/ 309562 h 975989"/>
                <a:gd name="connsiteX23" fmla="*/ 2169763 w 4987861"/>
                <a:gd name="connsiteY23" fmla="*/ 278565 h 975989"/>
                <a:gd name="connsiteX24" fmla="*/ 2231756 w 4987861"/>
                <a:gd name="connsiteY24" fmla="*/ 263067 h 975989"/>
                <a:gd name="connsiteX25" fmla="*/ 2278251 w 4987861"/>
                <a:gd name="connsiteY25" fmla="*/ 247568 h 975989"/>
                <a:gd name="connsiteX26" fmla="*/ 2386739 w 4987861"/>
                <a:gd name="connsiteY26" fmla="*/ 216572 h 975989"/>
                <a:gd name="connsiteX27" fmla="*/ 2448732 w 4987861"/>
                <a:gd name="connsiteY27" fmla="*/ 185575 h 975989"/>
                <a:gd name="connsiteX28" fmla="*/ 2557220 w 4987861"/>
                <a:gd name="connsiteY28" fmla="*/ 154579 h 975989"/>
                <a:gd name="connsiteX29" fmla="*/ 2727701 w 4987861"/>
                <a:gd name="connsiteY29" fmla="*/ 108084 h 975989"/>
                <a:gd name="connsiteX30" fmla="*/ 3270142 w 4987861"/>
                <a:gd name="connsiteY30" fmla="*/ 1285 h 975989"/>
                <a:gd name="connsiteX31" fmla="*/ 4076054 w 4987861"/>
                <a:gd name="connsiteY31" fmla="*/ 77087 h 975989"/>
                <a:gd name="connsiteX32" fmla="*/ 4277532 w 4987861"/>
                <a:gd name="connsiteY32" fmla="*/ 108084 h 975989"/>
                <a:gd name="connsiteX33" fmla="*/ 4324027 w 4987861"/>
                <a:gd name="connsiteY33" fmla="*/ 123582 h 975989"/>
                <a:gd name="connsiteX34" fmla="*/ 4386020 w 4987861"/>
                <a:gd name="connsiteY34" fmla="*/ 139080 h 975989"/>
                <a:gd name="connsiteX35" fmla="*/ 4479010 w 4987861"/>
                <a:gd name="connsiteY35" fmla="*/ 170077 h 975989"/>
                <a:gd name="connsiteX36" fmla="*/ 4518560 w 4987861"/>
                <a:gd name="connsiteY36" fmla="*/ 125271 h 975989"/>
                <a:gd name="connsiteX37" fmla="*/ 4733409 w 4987861"/>
                <a:gd name="connsiteY37" fmla="*/ 139020 h 975989"/>
                <a:gd name="connsiteX38" fmla="*/ 4850450 w 4987861"/>
                <a:gd name="connsiteY38" fmla="*/ 97651 h 975989"/>
                <a:gd name="connsiteX39" fmla="*/ 4976562 w 4987861"/>
                <a:gd name="connsiteY39" fmla="*/ 28725 h 975989"/>
                <a:gd name="connsiteX0" fmla="*/ 0 w 4987861"/>
                <a:gd name="connsiteY0" fmla="*/ 979250 h 994749"/>
                <a:gd name="connsiteX1" fmla="*/ 61993 w 4987861"/>
                <a:gd name="connsiteY1" fmla="*/ 994749 h 994749"/>
                <a:gd name="connsiteX2" fmla="*/ 340963 w 4987861"/>
                <a:gd name="connsiteY2" fmla="*/ 963752 h 994749"/>
                <a:gd name="connsiteX3" fmla="*/ 433952 w 4987861"/>
                <a:gd name="connsiteY3" fmla="*/ 948254 h 994749"/>
                <a:gd name="connsiteX4" fmla="*/ 542440 w 4987861"/>
                <a:gd name="connsiteY4" fmla="*/ 917257 h 994749"/>
                <a:gd name="connsiteX5" fmla="*/ 697424 w 4987861"/>
                <a:gd name="connsiteY5" fmla="*/ 870762 h 994749"/>
                <a:gd name="connsiteX6" fmla="*/ 743918 w 4987861"/>
                <a:gd name="connsiteY6" fmla="*/ 855264 h 994749"/>
                <a:gd name="connsiteX7" fmla="*/ 790413 w 4987861"/>
                <a:gd name="connsiteY7" fmla="*/ 839766 h 994749"/>
                <a:gd name="connsiteX8" fmla="*/ 883403 w 4987861"/>
                <a:gd name="connsiteY8" fmla="*/ 793271 h 994749"/>
                <a:gd name="connsiteX9" fmla="*/ 991891 w 4987861"/>
                <a:gd name="connsiteY9" fmla="*/ 746776 h 994749"/>
                <a:gd name="connsiteX10" fmla="*/ 1038386 w 4987861"/>
                <a:gd name="connsiteY10" fmla="*/ 715779 h 994749"/>
                <a:gd name="connsiteX11" fmla="*/ 1131376 w 4987861"/>
                <a:gd name="connsiteY11" fmla="*/ 684783 h 994749"/>
                <a:gd name="connsiteX12" fmla="*/ 1177871 w 4987861"/>
                <a:gd name="connsiteY12" fmla="*/ 669284 h 994749"/>
                <a:gd name="connsiteX13" fmla="*/ 1239864 w 4987861"/>
                <a:gd name="connsiteY13" fmla="*/ 638288 h 994749"/>
                <a:gd name="connsiteX14" fmla="*/ 1286359 w 4987861"/>
                <a:gd name="connsiteY14" fmla="*/ 622789 h 994749"/>
                <a:gd name="connsiteX15" fmla="*/ 1394847 w 4987861"/>
                <a:gd name="connsiteY15" fmla="*/ 576295 h 994749"/>
                <a:gd name="connsiteX16" fmla="*/ 1441342 w 4987861"/>
                <a:gd name="connsiteY16" fmla="*/ 545298 h 994749"/>
                <a:gd name="connsiteX17" fmla="*/ 1580827 w 4987861"/>
                <a:gd name="connsiteY17" fmla="*/ 498803 h 994749"/>
                <a:gd name="connsiteX18" fmla="*/ 1673817 w 4987861"/>
                <a:gd name="connsiteY18" fmla="*/ 467806 h 994749"/>
                <a:gd name="connsiteX19" fmla="*/ 1720312 w 4987861"/>
                <a:gd name="connsiteY19" fmla="*/ 452308 h 994749"/>
                <a:gd name="connsiteX20" fmla="*/ 1859796 w 4987861"/>
                <a:gd name="connsiteY20" fmla="*/ 421312 h 994749"/>
                <a:gd name="connsiteX21" fmla="*/ 2030278 w 4987861"/>
                <a:gd name="connsiteY21" fmla="*/ 359318 h 994749"/>
                <a:gd name="connsiteX22" fmla="*/ 2123268 w 4987861"/>
                <a:gd name="connsiteY22" fmla="*/ 328322 h 994749"/>
                <a:gd name="connsiteX23" fmla="*/ 2169763 w 4987861"/>
                <a:gd name="connsiteY23" fmla="*/ 297325 h 994749"/>
                <a:gd name="connsiteX24" fmla="*/ 2231756 w 4987861"/>
                <a:gd name="connsiteY24" fmla="*/ 281827 h 994749"/>
                <a:gd name="connsiteX25" fmla="*/ 2278251 w 4987861"/>
                <a:gd name="connsiteY25" fmla="*/ 266328 h 994749"/>
                <a:gd name="connsiteX26" fmla="*/ 2386739 w 4987861"/>
                <a:gd name="connsiteY26" fmla="*/ 235332 h 994749"/>
                <a:gd name="connsiteX27" fmla="*/ 2448732 w 4987861"/>
                <a:gd name="connsiteY27" fmla="*/ 204335 h 994749"/>
                <a:gd name="connsiteX28" fmla="*/ 2557220 w 4987861"/>
                <a:gd name="connsiteY28" fmla="*/ 173339 h 994749"/>
                <a:gd name="connsiteX29" fmla="*/ 2727701 w 4987861"/>
                <a:gd name="connsiteY29" fmla="*/ 126844 h 994749"/>
                <a:gd name="connsiteX30" fmla="*/ 3270142 w 4987861"/>
                <a:gd name="connsiteY30" fmla="*/ 20045 h 994749"/>
                <a:gd name="connsiteX31" fmla="*/ 3909352 w 4987861"/>
                <a:gd name="connsiteY31" fmla="*/ 11420 h 994749"/>
                <a:gd name="connsiteX32" fmla="*/ 4277532 w 4987861"/>
                <a:gd name="connsiteY32" fmla="*/ 126844 h 994749"/>
                <a:gd name="connsiteX33" fmla="*/ 4324027 w 4987861"/>
                <a:gd name="connsiteY33" fmla="*/ 142342 h 994749"/>
                <a:gd name="connsiteX34" fmla="*/ 4386020 w 4987861"/>
                <a:gd name="connsiteY34" fmla="*/ 157840 h 994749"/>
                <a:gd name="connsiteX35" fmla="*/ 4479010 w 4987861"/>
                <a:gd name="connsiteY35" fmla="*/ 188837 h 994749"/>
                <a:gd name="connsiteX36" fmla="*/ 4518560 w 4987861"/>
                <a:gd name="connsiteY36" fmla="*/ 144031 h 994749"/>
                <a:gd name="connsiteX37" fmla="*/ 4733409 w 4987861"/>
                <a:gd name="connsiteY37" fmla="*/ 157780 h 994749"/>
                <a:gd name="connsiteX38" fmla="*/ 4850450 w 4987861"/>
                <a:gd name="connsiteY38" fmla="*/ 116411 h 994749"/>
                <a:gd name="connsiteX39" fmla="*/ 4976562 w 4987861"/>
                <a:gd name="connsiteY39" fmla="*/ 47485 h 994749"/>
                <a:gd name="connsiteX0" fmla="*/ 0 w 4987861"/>
                <a:gd name="connsiteY0" fmla="*/ 1016771 h 1032270"/>
                <a:gd name="connsiteX1" fmla="*/ 61993 w 4987861"/>
                <a:gd name="connsiteY1" fmla="*/ 1032270 h 1032270"/>
                <a:gd name="connsiteX2" fmla="*/ 340963 w 4987861"/>
                <a:gd name="connsiteY2" fmla="*/ 1001273 h 1032270"/>
                <a:gd name="connsiteX3" fmla="*/ 433952 w 4987861"/>
                <a:gd name="connsiteY3" fmla="*/ 985775 h 1032270"/>
                <a:gd name="connsiteX4" fmla="*/ 542440 w 4987861"/>
                <a:gd name="connsiteY4" fmla="*/ 954778 h 1032270"/>
                <a:gd name="connsiteX5" fmla="*/ 697424 w 4987861"/>
                <a:gd name="connsiteY5" fmla="*/ 908283 h 1032270"/>
                <a:gd name="connsiteX6" fmla="*/ 743918 w 4987861"/>
                <a:gd name="connsiteY6" fmla="*/ 892785 h 1032270"/>
                <a:gd name="connsiteX7" fmla="*/ 790413 w 4987861"/>
                <a:gd name="connsiteY7" fmla="*/ 877287 h 1032270"/>
                <a:gd name="connsiteX8" fmla="*/ 883403 w 4987861"/>
                <a:gd name="connsiteY8" fmla="*/ 830792 h 1032270"/>
                <a:gd name="connsiteX9" fmla="*/ 991891 w 4987861"/>
                <a:gd name="connsiteY9" fmla="*/ 784297 h 1032270"/>
                <a:gd name="connsiteX10" fmla="*/ 1038386 w 4987861"/>
                <a:gd name="connsiteY10" fmla="*/ 753300 h 1032270"/>
                <a:gd name="connsiteX11" fmla="*/ 1131376 w 4987861"/>
                <a:gd name="connsiteY11" fmla="*/ 722304 h 1032270"/>
                <a:gd name="connsiteX12" fmla="*/ 1177871 w 4987861"/>
                <a:gd name="connsiteY12" fmla="*/ 706805 h 1032270"/>
                <a:gd name="connsiteX13" fmla="*/ 1239864 w 4987861"/>
                <a:gd name="connsiteY13" fmla="*/ 675809 h 1032270"/>
                <a:gd name="connsiteX14" fmla="*/ 1286359 w 4987861"/>
                <a:gd name="connsiteY14" fmla="*/ 660310 h 1032270"/>
                <a:gd name="connsiteX15" fmla="*/ 1394847 w 4987861"/>
                <a:gd name="connsiteY15" fmla="*/ 613816 h 1032270"/>
                <a:gd name="connsiteX16" fmla="*/ 1441342 w 4987861"/>
                <a:gd name="connsiteY16" fmla="*/ 582819 h 1032270"/>
                <a:gd name="connsiteX17" fmla="*/ 1580827 w 4987861"/>
                <a:gd name="connsiteY17" fmla="*/ 536324 h 1032270"/>
                <a:gd name="connsiteX18" fmla="*/ 1673817 w 4987861"/>
                <a:gd name="connsiteY18" fmla="*/ 505327 h 1032270"/>
                <a:gd name="connsiteX19" fmla="*/ 1720312 w 4987861"/>
                <a:gd name="connsiteY19" fmla="*/ 489829 h 1032270"/>
                <a:gd name="connsiteX20" fmla="*/ 1859796 w 4987861"/>
                <a:gd name="connsiteY20" fmla="*/ 458833 h 1032270"/>
                <a:gd name="connsiteX21" fmla="*/ 2030278 w 4987861"/>
                <a:gd name="connsiteY21" fmla="*/ 396839 h 1032270"/>
                <a:gd name="connsiteX22" fmla="*/ 2123268 w 4987861"/>
                <a:gd name="connsiteY22" fmla="*/ 365843 h 1032270"/>
                <a:gd name="connsiteX23" fmla="*/ 2169763 w 4987861"/>
                <a:gd name="connsiteY23" fmla="*/ 334846 h 1032270"/>
                <a:gd name="connsiteX24" fmla="*/ 2231756 w 4987861"/>
                <a:gd name="connsiteY24" fmla="*/ 319348 h 1032270"/>
                <a:gd name="connsiteX25" fmla="*/ 2278251 w 4987861"/>
                <a:gd name="connsiteY25" fmla="*/ 303849 h 1032270"/>
                <a:gd name="connsiteX26" fmla="*/ 2386739 w 4987861"/>
                <a:gd name="connsiteY26" fmla="*/ 272853 h 1032270"/>
                <a:gd name="connsiteX27" fmla="*/ 2448732 w 4987861"/>
                <a:gd name="connsiteY27" fmla="*/ 241856 h 1032270"/>
                <a:gd name="connsiteX28" fmla="*/ 2557220 w 4987861"/>
                <a:gd name="connsiteY28" fmla="*/ 210860 h 1032270"/>
                <a:gd name="connsiteX29" fmla="*/ 2727701 w 4987861"/>
                <a:gd name="connsiteY29" fmla="*/ 164365 h 1032270"/>
                <a:gd name="connsiteX30" fmla="*/ 3270142 w 4987861"/>
                <a:gd name="connsiteY30" fmla="*/ 57566 h 1032270"/>
                <a:gd name="connsiteX31" fmla="*/ 3909352 w 4987861"/>
                <a:gd name="connsiteY31" fmla="*/ 48941 h 1032270"/>
                <a:gd name="connsiteX32" fmla="*/ 4277532 w 4987861"/>
                <a:gd name="connsiteY32" fmla="*/ 164365 h 1032270"/>
                <a:gd name="connsiteX33" fmla="*/ 4324027 w 4987861"/>
                <a:gd name="connsiteY33" fmla="*/ 179863 h 1032270"/>
                <a:gd name="connsiteX34" fmla="*/ 4386020 w 4987861"/>
                <a:gd name="connsiteY34" fmla="*/ 195361 h 1032270"/>
                <a:gd name="connsiteX35" fmla="*/ 4479010 w 4987861"/>
                <a:gd name="connsiteY35" fmla="*/ 226358 h 1032270"/>
                <a:gd name="connsiteX36" fmla="*/ 4518560 w 4987861"/>
                <a:gd name="connsiteY36" fmla="*/ 181552 h 1032270"/>
                <a:gd name="connsiteX37" fmla="*/ 4733409 w 4987861"/>
                <a:gd name="connsiteY37" fmla="*/ 195301 h 1032270"/>
                <a:gd name="connsiteX38" fmla="*/ 4850450 w 4987861"/>
                <a:gd name="connsiteY38" fmla="*/ 153932 h 1032270"/>
                <a:gd name="connsiteX39" fmla="*/ 4976562 w 4987861"/>
                <a:gd name="connsiteY39" fmla="*/ 85006 h 1032270"/>
                <a:gd name="connsiteX0" fmla="*/ 0 w 4987861"/>
                <a:gd name="connsiteY0" fmla="*/ 1033150 h 1048649"/>
                <a:gd name="connsiteX1" fmla="*/ 61993 w 4987861"/>
                <a:gd name="connsiteY1" fmla="*/ 1048649 h 1048649"/>
                <a:gd name="connsiteX2" fmla="*/ 340963 w 4987861"/>
                <a:gd name="connsiteY2" fmla="*/ 1017652 h 1048649"/>
                <a:gd name="connsiteX3" fmla="*/ 433952 w 4987861"/>
                <a:gd name="connsiteY3" fmla="*/ 1002154 h 1048649"/>
                <a:gd name="connsiteX4" fmla="*/ 542440 w 4987861"/>
                <a:gd name="connsiteY4" fmla="*/ 971157 h 1048649"/>
                <a:gd name="connsiteX5" fmla="*/ 697424 w 4987861"/>
                <a:gd name="connsiteY5" fmla="*/ 924662 h 1048649"/>
                <a:gd name="connsiteX6" fmla="*/ 743918 w 4987861"/>
                <a:gd name="connsiteY6" fmla="*/ 909164 h 1048649"/>
                <a:gd name="connsiteX7" fmla="*/ 790413 w 4987861"/>
                <a:gd name="connsiteY7" fmla="*/ 893666 h 1048649"/>
                <a:gd name="connsiteX8" fmla="*/ 883403 w 4987861"/>
                <a:gd name="connsiteY8" fmla="*/ 847171 h 1048649"/>
                <a:gd name="connsiteX9" fmla="*/ 991891 w 4987861"/>
                <a:gd name="connsiteY9" fmla="*/ 800676 h 1048649"/>
                <a:gd name="connsiteX10" fmla="*/ 1038386 w 4987861"/>
                <a:gd name="connsiteY10" fmla="*/ 769679 h 1048649"/>
                <a:gd name="connsiteX11" fmla="*/ 1131376 w 4987861"/>
                <a:gd name="connsiteY11" fmla="*/ 738683 h 1048649"/>
                <a:gd name="connsiteX12" fmla="*/ 1177871 w 4987861"/>
                <a:gd name="connsiteY12" fmla="*/ 723184 h 1048649"/>
                <a:gd name="connsiteX13" fmla="*/ 1239864 w 4987861"/>
                <a:gd name="connsiteY13" fmla="*/ 692188 h 1048649"/>
                <a:gd name="connsiteX14" fmla="*/ 1286359 w 4987861"/>
                <a:gd name="connsiteY14" fmla="*/ 676689 h 1048649"/>
                <a:gd name="connsiteX15" fmla="*/ 1394847 w 4987861"/>
                <a:gd name="connsiteY15" fmla="*/ 630195 h 1048649"/>
                <a:gd name="connsiteX16" fmla="*/ 1441342 w 4987861"/>
                <a:gd name="connsiteY16" fmla="*/ 599198 h 1048649"/>
                <a:gd name="connsiteX17" fmla="*/ 1580827 w 4987861"/>
                <a:gd name="connsiteY17" fmla="*/ 552703 h 1048649"/>
                <a:gd name="connsiteX18" fmla="*/ 1673817 w 4987861"/>
                <a:gd name="connsiteY18" fmla="*/ 521706 h 1048649"/>
                <a:gd name="connsiteX19" fmla="*/ 1720312 w 4987861"/>
                <a:gd name="connsiteY19" fmla="*/ 506208 h 1048649"/>
                <a:gd name="connsiteX20" fmla="*/ 1859796 w 4987861"/>
                <a:gd name="connsiteY20" fmla="*/ 475212 h 1048649"/>
                <a:gd name="connsiteX21" fmla="*/ 2030278 w 4987861"/>
                <a:gd name="connsiteY21" fmla="*/ 413218 h 1048649"/>
                <a:gd name="connsiteX22" fmla="*/ 2123268 w 4987861"/>
                <a:gd name="connsiteY22" fmla="*/ 382222 h 1048649"/>
                <a:gd name="connsiteX23" fmla="*/ 2169763 w 4987861"/>
                <a:gd name="connsiteY23" fmla="*/ 351225 h 1048649"/>
                <a:gd name="connsiteX24" fmla="*/ 2231756 w 4987861"/>
                <a:gd name="connsiteY24" fmla="*/ 335727 h 1048649"/>
                <a:gd name="connsiteX25" fmla="*/ 2278251 w 4987861"/>
                <a:gd name="connsiteY25" fmla="*/ 320228 h 1048649"/>
                <a:gd name="connsiteX26" fmla="*/ 2386739 w 4987861"/>
                <a:gd name="connsiteY26" fmla="*/ 289232 h 1048649"/>
                <a:gd name="connsiteX27" fmla="*/ 2448732 w 4987861"/>
                <a:gd name="connsiteY27" fmla="*/ 258235 h 1048649"/>
                <a:gd name="connsiteX28" fmla="*/ 2557220 w 4987861"/>
                <a:gd name="connsiteY28" fmla="*/ 227239 h 1048649"/>
                <a:gd name="connsiteX29" fmla="*/ 2727701 w 4987861"/>
                <a:gd name="connsiteY29" fmla="*/ 180744 h 1048649"/>
                <a:gd name="connsiteX30" fmla="*/ 3263197 w 4987861"/>
                <a:gd name="connsiteY30" fmla="*/ 25701 h 1048649"/>
                <a:gd name="connsiteX31" fmla="*/ 3909352 w 4987861"/>
                <a:gd name="connsiteY31" fmla="*/ 65320 h 1048649"/>
                <a:gd name="connsiteX32" fmla="*/ 4277532 w 4987861"/>
                <a:gd name="connsiteY32" fmla="*/ 180744 h 1048649"/>
                <a:gd name="connsiteX33" fmla="*/ 4324027 w 4987861"/>
                <a:gd name="connsiteY33" fmla="*/ 196242 h 1048649"/>
                <a:gd name="connsiteX34" fmla="*/ 4386020 w 4987861"/>
                <a:gd name="connsiteY34" fmla="*/ 211740 h 1048649"/>
                <a:gd name="connsiteX35" fmla="*/ 4479010 w 4987861"/>
                <a:gd name="connsiteY35" fmla="*/ 242737 h 1048649"/>
                <a:gd name="connsiteX36" fmla="*/ 4518560 w 4987861"/>
                <a:gd name="connsiteY36" fmla="*/ 197931 h 1048649"/>
                <a:gd name="connsiteX37" fmla="*/ 4733409 w 4987861"/>
                <a:gd name="connsiteY37" fmla="*/ 211680 h 1048649"/>
                <a:gd name="connsiteX38" fmla="*/ 4850450 w 4987861"/>
                <a:gd name="connsiteY38" fmla="*/ 170311 h 1048649"/>
                <a:gd name="connsiteX39" fmla="*/ 4976562 w 4987861"/>
                <a:gd name="connsiteY39" fmla="*/ 101385 h 1048649"/>
                <a:gd name="connsiteX0" fmla="*/ 0 w 4987861"/>
                <a:gd name="connsiteY0" fmla="*/ 1033150 h 1048649"/>
                <a:gd name="connsiteX1" fmla="*/ 61993 w 4987861"/>
                <a:gd name="connsiteY1" fmla="*/ 1048649 h 1048649"/>
                <a:gd name="connsiteX2" fmla="*/ 340963 w 4987861"/>
                <a:gd name="connsiteY2" fmla="*/ 1017652 h 1048649"/>
                <a:gd name="connsiteX3" fmla="*/ 433952 w 4987861"/>
                <a:gd name="connsiteY3" fmla="*/ 1002154 h 1048649"/>
                <a:gd name="connsiteX4" fmla="*/ 542440 w 4987861"/>
                <a:gd name="connsiteY4" fmla="*/ 971157 h 1048649"/>
                <a:gd name="connsiteX5" fmla="*/ 697424 w 4987861"/>
                <a:gd name="connsiteY5" fmla="*/ 924662 h 1048649"/>
                <a:gd name="connsiteX6" fmla="*/ 743918 w 4987861"/>
                <a:gd name="connsiteY6" fmla="*/ 909164 h 1048649"/>
                <a:gd name="connsiteX7" fmla="*/ 790413 w 4987861"/>
                <a:gd name="connsiteY7" fmla="*/ 893666 h 1048649"/>
                <a:gd name="connsiteX8" fmla="*/ 883403 w 4987861"/>
                <a:gd name="connsiteY8" fmla="*/ 847171 h 1048649"/>
                <a:gd name="connsiteX9" fmla="*/ 991891 w 4987861"/>
                <a:gd name="connsiteY9" fmla="*/ 800676 h 1048649"/>
                <a:gd name="connsiteX10" fmla="*/ 1038386 w 4987861"/>
                <a:gd name="connsiteY10" fmla="*/ 769679 h 1048649"/>
                <a:gd name="connsiteX11" fmla="*/ 1131376 w 4987861"/>
                <a:gd name="connsiteY11" fmla="*/ 738683 h 1048649"/>
                <a:gd name="connsiteX12" fmla="*/ 1177871 w 4987861"/>
                <a:gd name="connsiteY12" fmla="*/ 723184 h 1048649"/>
                <a:gd name="connsiteX13" fmla="*/ 1239864 w 4987861"/>
                <a:gd name="connsiteY13" fmla="*/ 692188 h 1048649"/>
                <a:gd name="connsiteX14" fmla="*/ 1286359 w 4987861"/>
                <a:gd name="connsiteY14" fmla="*/ 676689 h 1048649"/>
                <a:gd name="connsiteX15" fmla="*/ 1394847 w 4987861"/>
                <a:gd name="connsiteY15" fmla="*/ 630195 h 1048649"/>
                <a:gd name="connsiteX16" fmla="*/ 1441342 w 4987861"/>
                <a:gd name="connsiteY16" fmla="*/ 599198 h 1048649"/>
                <a:gd name="connsiteX17" fmla="*/ 1580827 w 4987861"/>
                <a:gd name="connsiteY17" fmla="*/ 552703 h 1048649"/>
                <a:gd name="connsiteX18" fmla="*/ 1673817 w 4987861"/>
                <a:gd name="connsiteY18" fmla="*/ 521706 h 1048649"/>
                <a:gd name="connsiteX19" fmla="*/ 1720312 w 4987861"/>
                <a:gd name="connsiteY19" fmla="*/ 506208 h 1048649"/>
                <a:gd name="connsiteX20" fmla="*/ 1859796 w 4987861"/>
                <a:gd name="connsiteY20" fmla="*/ 475212 h 1048649"/>
                <a:gd name="connsiteX21" fmla="*/ 2030278 w 4987861"/>
                <a:gd name="connsiteY21" fmla="*/ 413218 h 1048649"/>
                <a:gd name="connsiteX22" fmla="*/ 2123268 w 4987861"/>
                <a:gd name="connsiteY22" fmla="*/ 382222 h 1048649"/>
                <a:gd name="connsiteX23" fmla="*/ 2169763 w 4987861"/>
                <a:gd name="connsiteY23" fmla="*/ 351225 h 1048649"/>
                <a:gd name="connsiteX24" fmla="*/ 2231756 w 4987861"/>
                <a:gd name="connsiteY24" fmla="*/ 335727 h 1048649"/>
                <a:gd name="connsiteX25" fmla="*/ 2278251 w 4987861"/>
                <a:gd name="connsiteY25" fmla="*/ 320228 h 1048649"/>
                <a:gd name="connsiteX26" fmla="*/ 2386739 w 4987861"/>
                <a:gd name="connsiteY26" fmla="*/ 289232 h 1048649"/>
                <a:gd name="connsiteX27" fmla="*/ 2448732 w 4987861"/>
                <a:gd name="connsiteY27" fmla="*/ 258235 h 1048649"/>
                <a:gd name="connsiteX28" fmla="*/ 2557220 w 4987861"/>
                <a:gd name="connsiteY28" fmla="*/ 227239 h 1048649"/>
                <a:gd name="connsiteX29" fmla="*/ 2720756 w 4987861"/>
                <a:gd name="connsiteY29" fmla="*/ 144562 h 1048649"/>
                <a:gd name="connsiteX30" fmla="*/ 3263197 w 4987861"/>
                <a:gd name="connsiteY30" fmla="*/ 25701 h 1048649"/>
                <a:gd name="connsiteX31" fmla="*/ 3909352 w 4987861"/>
                <a:gd name="connsiteY31" fmla="*/ 65320 h 1048649"/>
                <a:gd name="connsiteX32" fmla="*/ 4277532 w 4987861"/>
                <a:gd name="connsiteY32" fmla="*/ 180744 h 1048649"/>
                <a:gd name="connsiteX33" fmla="*/ 4324027 w 4987861"/>
                <a:gd name="connsiteY33" fmla="*/ 196242 h 1048649"/>
                <a:gd name="connsiteX34" fmla="*/ 4386020 w 4987861"/>
                <a:gd name="connsiteY34" fmla="*/ 211740 h 1048649"/>
                <a:gd name="connsiteX35" fmla="*/ 4479010 w 4987861"/>
                <a:gd name="connsiteY35" fmla="*/ 242737 h 1048649"/>
                <a:gd name="connsiteX36" fmla="*/ 4518560 w 4987861"/>
                <a:gd name="connsiteY36" fmla="*/ 197931 h 1048649"/>
                <a:gd name="connsiteX37" fmla="*/ 4733409 w 4987861"/>
                <a:gd name="connsiteY37" fmla="*/ 211680 h 1048649"/>
                <a:gd name="connsiteX38" fmla="*/ 4850450 w 4987861"/>
                <a:gd name="connsiteY38" fmla="*/ 170311 h 1048649"/>
                <a:gd name="connsiteX39" fmla="*/ 4976562 w 4987861"/>
                <a:gd name="connsiteY39" fmla="*/ 101385 h 1048649"/>
                <a:gd name="connsiteX0" fmla="*/ 0 w 4987861"/>
                <a:gd name="connsiteY0" fmla="*/ 1033150 h 1048649"/>
                <a:gd name="connsiteX1" fmla="*/ 61993 w 4987861"/>
                <a:gd name="connsiteY1" fmla="*/ 1048649 h 1048649"/>
                <a:gd name="connsiteX2" fmla="*/ 340963 w 4987861"/>
                <a:gd name="connsiteY2" fmla="*/ 1017652 h 1048649"/>
                <a:gd name="connsiteX3" fmla="*/ 433952 w 4987861"/>
                <a:gd name="connsiteY3" fmla="*/ 1002154 h 1048649"/>
                <a:gd name="connsiteX4" fmla="*/ 542440 w 4987861"/>
                <a:gd name="connsiteY4" fmla="*/ 971157 h 1048649"/>
                <a:gd name="connsiteX5" fmla="*/ 697424 w 4987861"/>
                <a:gd name="connsiteY5" fmla="*/ 924662 h 1048649"/>
                <a:gd name="connsiteX6" fmla="*/ 743918 w 4987861"/>
                <a:gd name="connsiteY6" fmla="*/ 909164 h 1048649"/>
                <a:gd name="connsiteX7" fmla="*/ 790413 w 4987861"/>
                <a:gd name="connsiteY7" fmla="*/ 893666 h 1048649"/>
                <a:gd name="connsiteX8" fmla="*/ 883403 w 4987861"/>
                <a:gd name="connsiteY8" fmla="*/ 847171 h 1048649"/>
                <a:gd name="connsiteX9" fmla="*/ 991891 w 4987861"/>
                <a:gd name="connsiteY9" fmla="*/ 800676 h 1048649"/>
                <a:gd name="connsiteX10" fmla="*/ 1038386 w 4987861"/>
                <a:gd name="connsiteY10" fmla="*/ 769679 h 1048649"/>
                <a:gd name="connsiteX11" fmla="*/ 1131376 w 4987861"/>
                <a:gd name="connsiteY11" fmla="*/ 738683 h 1048649"/>
                <a:gd name="connsiteX12" fmla="*/ 1177871 w 4987861"/>
                <a:gd name="connsiteY12" fmla="*/ 723184 h 1048649"/>
                <a:gd name="connsiteX13" fmla="*/ 1239864 w 4987861"/>
                <a:gd name="connsiteY13" fmla="*/ 692188 h 1048649"/>
                <a:gd name="connsiteX14" fmla="*/ 1286359 w 4987861"/>
                <a:gd name="connsiteY14" fmla="*/ 676689 h 1048649"/>
                <a:gd name="connsiteX15" fmla="*/ 1394847 w 4987861"/>
                <a:gd name="connsiteY15" fmla="*/ 630195 h 1048649"/>
                <a:gd name="connsiteX16" fmla="*/ 1441342 w 4987861"/>
                <a:gd name="connsiteY16" fmla="*/ 599198 h 1048649"/>
                <a:gd name="connsiteX17" fmla="*/ 1580827 w 4987861"/>
                <a:gd name="connsiteY17" fmla="*/ 552703 h 1048649"/>
                <a:gd name="connsiteX18" fmla="*/ 1673817 w 4987861"/>
                <a:gd name="connsiteY18" fmla="*/ 521706 h 1048649"/>
                <a:gd name="connsiteX19" fmla="*/ 1720312 w 4987861"/>
                <a:gd name="connsiteY19" fmla="*/ 506208 h 1048649"/>
                <a:gd name="connsiteX20" fmla="*/ 1859796 w 4987861"/>
                <a:gd name="connsiteY20" fmla="*/ 475212 h 1048649"/>
                <a:gd name="connsiteX21" fmla="*/ 2030278 w 4987861"/>
                <a:gd name="connsiteY21" fmla="*/ 413218 h 1048649"/>
                <a:gd name="connsiteX22" fmla="*/ 2123268 w 4987861"/>
                <a:gd name="connsiteY22" fmla="*/ 382222 h 1048649"/>
                <a:gd name="connsiteX23" fmla="*/ 2169763 w 4987861"/>
                <a:gd name="connsiteY23" fmla="*/ 351225 h 1048649"/>
                <a:gd name="connsiteX24" fmla="*/ 2231756 w 4987861"/>
                <a:gd name="connsiteY24" fmla="*/ 335727 h 1048649"/>
                <a:gd name="connsiteX25" fmla="*/ 2278251 w 4987861"/>
                <a:gd name="connsiteY25" fmla="*/ 320228 h 1048649"/>
                <a:gd name="connsiteX26" fmla="*/ 2386739 w 4987861"/>
                <a:gd name="connsiteY26" fmla="*/ 289232 h 1048649"/>
                <a:gd name="connsiteX27" fmla="*/ 2448732 w 4987861"/>
                <a:gd name="connsiteY27" fmla="*/ 258235 h 1048649"/>
                <a:gd name="connsiteX28" fmla="*/ 2522490 w 4987861"/>
                <a:gd name="connsiteY28" fmla="*/ 191056 h 1048649"/>
                <a:gd name="connsiteX29" fmla="*/ 2720756 w 4987861"/>
                <a:gd name="connsiteY29" fmla="*/ 144562 h 1048649"/>
                <a:gd name="connsiteX30" fmla="*/ 3263197 w 4987861"/>
                <a:gd name="connsiteY30" fmla="*/ 25701 h 1048649"/>
                <a:gd name="connsiteX31" fmla="*/ 3909352 w 4987861"/>
                <a:gd name="connsiteY31" fmla="*/ 65320 h 1048649"/>
                <a:gd name="connsiteX32" fmla="*/ 4277532 w 4987861"/>
                <a:gd name="connsiteY32" fmla="*/ 180744 h 1048649"/>
                <a:gd name="connsiteX33" fmla="*/ 4324027 w 4987861"/>
                <a:gd name="connsiteY33" fmla="*/ 196242 h 1048649"/>
                <a:gd name="connsiteX34" fmla="*/ 4386020 w 4987861"/>
                <a:gd name="connsiteY34" fmla="*/ 211740 h 1048649"/>
                <a:gd name="connsiteX35" fmla="*/ 4479010 w 4987861"/>
                <a:gd name="connsiteY35" fmla="*/ 242737 h 1048649"/>
                <a:gd name="connsiteX36" fmla="*/ 4518560 w 4987861"/>
                <a:gd name="connsiteY36" fmla="*/ 197931 h 1048649"/>
                <a:gd name="connsiteX37" fmla="*/ 4733409 w 4987861"/>
                <a:gd name="connsiteY37" fmla="*/ 211680 h 1048649"/>
                <a:gd name="connsiteX38" fmla="*/ 4850450 w 4987861"/>
                <a:gd name="connsiteY38" fmla="*/ 170311 h 1048649"/>
                <a:gd name="connsiteX39" fmla="*/ 4976562 w 4987861"/>
                <a:gd name="connsiteY39" fmla="*/ 101385 h 1048649"/>
                <a:gd name="connsiteX0" fmla="*/ 0 w 4987861"/>
                <a:gd name="connsiteY0" fmla="*/ 1033150 h 1048649"/>
                <a:gd name="connsiteX1" fmla="*/ 61993 w 4987861"/>
                <a:gd name="connsiteY1" fmla="*/ 1048649 h 1048649"/>
                <a:gd name="connsiteX2" fmla="*/ 340963 w 4987861"/>
                <a:gd name="connsiteY2" fmla="*/ 1017652 h 1048649"/>
                <a:gd name="connsiteX3" fmla="*/ 433952 w 4987861"/>
                <a:gd name="connsiteY3" fmla="*/ 1002154 h 1048649"/>
                <a:gd name="connsiteX4" fmla="*/ 542440 w 4987861"/>
                <a:gd name="connsiteY4" fmla="*/ 971157 h 1048649"/>
                <a:gd name="connsiteX5" fmla="*/ 697424 w 4987861"/>
                <a:gd name="connsiteY5" fmla="*/ 924662 h 1048649"/>
                <a:gd name="connsiteX6" fmla="*/ 743918 w 4987861"/>
                <a:gd name="connsiteY6" fmla="*/ 909164 h 1048649"/>
                <a:gd name="connsiteX7" fmla="*/ 790413 w 4987861"/>
                <a:gd name="connsiteY7" fmla="*/ 893666 h 1048649"/>
                <a:gd name="connsiteX8" fmla="*/ 883403 w 4987861"/>
                <a:gd name="connsiteY8" fmla="*/ 847171 h 1048649"/>
                <a:gd name="connsiteX9" fmla="*/ 991891 w 4987861"/>
                <a:gd name="connsiteY9" fmla="*/ 800676 h 1048649"/>
                <a:gd name="connsiteX10" fmla="*/ 1038386 w 4987861"/>
                <a:gd name="connsiteY10" fmla="*/ 769679 h 1048649"/>
                <a:gd name="connsiteX11" fmla="*/ 1131376 w 4987861"/>
                <a:gd name="connsiteY11" fmla="*/ 738683 h 1048649"/>
                <a:gd name="connsiteX12" fmla="*/ 1177871 w 4987861"/>
                <a:gd name="connsiteY12" fmla="*/ 723184 h 1048649"/>
                <a:gd name="connsiteX13" fmla="*/ 1239864 w 4987861"/>
                <a:gd name="connsiteY13" fmla="*/ 692188 h 1048649"/>
                <a:gd name="connsiteX14" fmla="*/ 1286359 w 4987861"/>
                <a:gd name="connsiteY14" fmla="*/ 676689 h 1048649"/>
                <a:gd name="connsiteX15" fmla="*/ 1394847 w 4987861"/>
                <a:gd name="connsiteY15" fmla="*/ 630195 h 1048649"/>
                <a:gd name="connsiteX16" fmla="*/ 1441342 w 4987861"/>
                <a:gd name="connsiteY16" fmla="*/ 599198 h 1048649"/>
                <a:gd name="connsiteX17" fmla="*/ 1580827 w 4987861"/>
                <a:gd name="connsiteY17" fmla="*/ 552703 h 1048649"/>
                <a:gd name="connsiteX18" fmla="*/ 1673817 w 4987861"/>
                <a:gd name="connsiteY18" fmla="*/ 521706 h 1048649"/>
                <a:gd name="connsiteX19" fmla="*/ 1720312 w 4987861"/>
                <a:gd name="connsiteY19" fmla="*/ 506208 h 1048649"/>
                <a:gd name="connsiteX20" fmla="*/ 1859796 w 4987861"/>
                <a:gd name="connsiteY20" fmla="*/ 475212 h 1048649"/>
                <a:gd name="connsiteX21" fmla="*/ 2030278 w 4987861"/>
                <a:gd name="connsiteY21" fmla="*/ 413218 h 1048649"/>
                <a:gd name="connsiteX22" fmla="*/ 2123268 w 4987861"/>
                <a:gd name="connsiteY22" fmla="*/ 382222 h 1048649"/>
                <a:gd name="connsiteX23" fmla="*/ 2169763 w 4987861"/>
                <a:gd name="connsiteY23" fmla="*/ 351225 h 1048649"/>
                <a:gd name="connsiteX24" fmla="*/ 2231756 w 4987861"/>
                <a:gd name="connsiteY24" fmla="*/ 335727 h 1048649"/>
                <a:gd name="connsiteX25" fmla="*/ 2278251 w 4987861"/>
                <a:gd name="connsiteY25" fmla="*/ 320228 h 1048649"/>
                <a:gd name="connsiteX26" fmla="*/ 2386739 w 4987861"/>
                <a:gd name="connsiteY26" fmla="*/ 289232 h 1048649"/>
                <a:gd name="connsiteX27" fmla="*/ 2420949 w 4987861"/>
                <a:gd name="connsiteY27" fmla="*/ 209990 h 1048649"/>
                <a:gd name="connsiteX28" fmla="*/ 2522490 w 4987861"/>
                <a:gd name="connsiteY28" fmla="*/ 191056 h 1048649"/>
                <a:gd name="connsiteX29" fmla="*/ 2720756 w 4987861"/>
                <a:gd name="connsiteY29" fmla="*/ 144562 h 1048649"/>
                <a:gd name="connsiteX30" fmla="*/ 3263197 w 4987861"/>
                <a:gd name="connsiteY30" fmla="*/ 25701 h 1048649"/>
                <a:gd name="connsiteX31" fmla="*/ 3909352 w 4987861"/>
                <a:gd name="connsiteY31" fmla="*/ 65320 h 1048649"/>
                <a:gd name="connsiteX32" fmla="*/ 4277532 w 4987861"/>
                <a:gd name="connsiteY32" fmla="*/ 180744 h 1048649"/>
                <a:gd name="connsiteX33" fmla="*/ 4324027 w 4987861"/>
                <a:gd name="connsiteY33" fmla="*/ 196242 h 1048649"/>
                <a:gd name="connsiteX34" fmla="*/ 4386020 w 4987861"/>
                <a:gd name="connsiteY34" fmla="*/ 211740 h 1048649"/>
                <a:gd name="connsiteX35" fmla="*/ 4479010 w 4987861"/>
                <a:gd name="connsiteY35" fmla="*/ 242737 h 1048649"/>
                <a:gd name="connsiteX36" fmla="*/ 4518560 w 4987861"/>
                <a:gd name="connsiteY36" fmla="*/ 197931 h 1048649"/>
                <a:gd name="connsiteX37" fmla="*/ 4733409 w 4987861"/>
                <a:gd name="connsiteY37" fmla="*/ 211680 h 1048649"/>
                <a:gd name="connsiteX38" fmla="*/ 4850450 w 4987861"/>
                <a:gd name="connsiteY38" fmla="*/ 170311 h 1048649"/>
                <a:gd name="connsiteX39" fmla="*/ 4976562 w 4987861"/>
                <a:gd name="connsiteY39" fmla="*/ 101385 h 1048649"/>
                <a:gd name="connsiteX0" fmla="*/ 0 w 4987861"/>
                <a:gd name="connsiteY0" fmla="*/ 1033150 h 1048649"/>
                <a:gd name="connsiteX1" fmla="*/ 61993 w 4987861"/>
                <a:gd name="connsiteY1" fmla="*/ 1048649 h 1048649"/>
                <a:gd name="connsiteX2" fmla="*/ 340963 w 4987861"/>
                <a:gd name="connsiteY2" fmla="*/ 1017652 h 1048649"/>
                <a:gd name="connsiteX3" fmla="*/ 433952 w 4987861"/>
                <a:gd name="connsiteY3" fmla="*/ 1002154 h 1048649"/>
                <a:gd name="connsiteX4" fmla="*/ 542440 w 4987861"/>
                <a:gd name="connsiteY4" fmla="*/ 971157 h 1048649"/>
                <a:gd name="connsiteX5" fmla="*/ 697424 w 4987861"/>
                <a:gd name="connsiteY5" fmla="*/ 924662 h 1048649"/>
                <a:gd name="connsiteX6" fmla="*/ 743918 w 4987861"/>
                <a:gd name="connsiteY6" fmla="*/ 909164 h 1048649"/>
                <a:gd name="connsiteX7" fmla="*/ 790413 w 4987861"/>
                <a:gd name="connsiteY7" fmla="*/ 893666 h 1048649"/>
                <a:gd name="connsiteX8" fmla="*/ 883403 w 4987861"/>
                <a:gd name="connsiteY8" fmla="*/ 847171 h 1048649"/>
                <a:gd name="connsiteX9" fmla="*/ 991891 w 4987861"/>
                <a:gd name="connsiteY9" fmla="*/ 800676 h 1048649"/>
                <a:gd name="connsiteX10" fmla="*/ 1038386 w 4987861"/>
                <a:gd name="connsiteY10" fmla="*/ 769679 h 1048649"/>
                <a:gd name="connsiteX11" fmla="*/ 1131376 w 4987861"/>
                <a:gd name="connsiteY11" fmla="*/ 738683 h 1048649"/>
                <a:gd name="connsiteX12" fmla="*/ 1177871 w 4987861"/>
                <a:gd name="connsiteY12" fmla="*/ 723184 h 1048649"/>
                <a:gd name="connsiteX13" fmla="*/ 1239864 w 4987861"/>
                <a:gd name="connsiteY13" fmla="*/ 692188 h 1048649"/>
                <a:gd name="connsiteX14" fmla="*/ 1286359 w 4987861"/>
                <a:gd name="connsiteY14" fmla="*/ 676689 h 1048649"/>
                <a:gd name="connsiteX15" fmla="*/ 1394847 w 4987861"/>
                <a:gd name="connsiteY15" fmla="*/ 630195 h 1048649"/>
                <a:gd name="connsiteX16" fmla="*/ 1441342 w 4987861"/>
                <a:gd name="connsiteY16" fmla="*/ 599198 h 1048649"/>
                <a:gd name="connsiteX17" fmla="*/ 1580827 w 4987861"/>
                <a:gd name="connsiteY17" fmla="*/ 552703 h 1048649"/>
                <a:gd name="connsiteX18" fmla="*/ 1673817 w 4987861"/>
                <a:gd name="connsiteY18" fmla="*/ 521706 h 1048649"/>
                <a:gd name="connsiteX19" fmla="*/ 1720312 w 4987861"/>
                <a:gd name="connsiteY19" fmla="*/ 506208 h 1048649"/>
                <a:gd name="connsiteX20" fmla="*/ 1859796 w 4987861"/>
                <a:gd name="connsiteY20" fmla="*/ 475212 h 1048649"/>
                <a:gd name="connsiteX21" fmla="*/ 2030278 w 4987861"/>
                <a:gd name="connsiteY21" fmla="*/ 413218 h 1048649"/>
                <a:gd name="connsiteX22" fmla="*/ 2123268 w 4987861"/>
                <a:gd name="connsiteY22" fmla="*/ 382222 h 1048649"/>
                <a:gd name="connsiteX23" fmla="*/ 2169763 w 4987861"/>
                <a:gd name="connsiteY23" fmla="*/ 351225 h 1048649"/>
                <a:gd name="connsiteX24" fmla="*/ 2231756 w 4987861"/>
                <a:gd name="connsiteY24" fmla="*/ 335727 h 1048649"/>
                <a:gd name="connsiteX25" fmla="*/ 2278251 w 4987861"/>
                <a:gd name="connsiteY25" fmla="*/ 320228 h 1048649"/>
                <a:gd name="connsiteX26" fmla="*/ 2303388 w 4987861"/>
                <a:gd name="connsiteY26" fmla="*/ 253049 h 1048649"/>
                <a:gd name="connsiteX27" fmla="*/ 2420949 w 4987861"/>
                <a:gd name="connsiteY27" fmla="*/ 209990 h 1048649"/>
                <a:gd name="connsiteX28" fmla="*/ 2522490 w 4987861"/>
                <a:gd name="connsiteY28" fmla="*/ 191056 h 1048649"/>
                <a:gd name="connsiteX29" fmla="*/ 2720756 w 4987861"/>
                <a:gd name="connsiteY29" fmla="*/ 144562 h 1048649"/>
                <a:gd name="connsiteX30" fmla="*/ 3263197 w 4987861"/>
                <a:gd name="connsiteY30" fmla="*/ 25701 h 1048649"/>
                <a:gd name="connsiteX31" fmla="*/ 3909352 w 4987861"/>
                <a:gd name="connsiteY31" fmla="*/ 65320 h 1048649"/>
                <a:gd name="connsiteX32" fmla="*/ 4277532 w 4987861"/>
                <a:gd name="connsiteY32" fmla="*/ 180744 h 1048649"/>
                <a:gd name="connsiteX33" fmla="*/ 4324027 w 4987861"/>
                <a:gd name="connsiteY33" fmla="*/ 196242 h 1048649"/>
                <a:gd name="connsiteX34" fmla="*/ 4386020 w 4987861"/>
                <a:gd name="connsiteY34" fmla="*/ 211740 h 1048649"/>
                <a:gd name="connsiteX35" fmla="*/ 4479010 w 4987861"/>
                <a:gd name="connsiteY35" fmla="*/ 242737 h 1048649"/>
                <a:gd name="connsiteX36" fmla="*/ 4518560 w 4987861"/>
                <a:gd name="connsiteY36" fmla="*/ 197931 h 1048649"/>
                <a:gd name="connsiteX37" fmla="*/ 4733409 w 4987861"/>
                <a:gd name="connsiteY37" fmla="*/ 211680 h 1048649"/>
                <a:gd name="connsiteX38" fmla="*/ 4850450 w 4987861"/>
                <a:gd name="connsiteY38" fmla="*/ 170311 h 1048649"/>
                <a:gd name="connsiteX39" fmla="*/ 4976562 w 4987861"/>
                <a:gd name="connsiteY39" fmla="*/ 101385 h 1048649"/>
                <a:gd name="connsiteX0" fmla="*/ 0 w 4987861"/>
                <a:gd name="connsiteY0" fmla="*/ 1033150 h 1048649"/>
                <a:gd name="connsiteX1" fmla="*/ 61993 w 4987861"/>
                <a:gd name="connsiteY1" fmla="*/ 1048649 h 1048649"/>
                <a:gd name="connsiteX2" fmla="*/ 340963 w 4987861"/>
                <a:gd name="connsiteY2" fmla="*/ 1017652 h 1048649"/>
                <a:gd name="connsiteX3" fmla="*/ 433952 w 4987861"/>
                <a:gd name="connsiteY3" fmla="*/ 1002154 h 1048649"/>
                <a:gd name="connsiteX4" fmla="*/ 542440 w 4987861"/>
                <a:gd name="connsiteY4" fmla="*/ 971157 h 1048649"/>
                <a:gd name="connsiteX5" fmla="*/ 697424 w 4987861"/>
                <a:gd name="connsiteY5" fmla="*/ 924662 h 1048649"/>
                <a:gd name="connsiteX6" fmla="*/ 743918 w 4987861"/>
                <a:gd name="connsiteY6" fmla="*/ 909164 h 1048649"/>
                <a:gd name="connsiteX7" fmla="*/ 790413 w 4987861"/>
                <a:gd name="connsiteY7" fmla="*/ 893666 h 1048649"/>
                <a:gd name="connsiteX8" fmla="*/ 883403 w 4987861"/>
                <a:gd name="connsiteY8" fmla="*/ 847171 h 1048649"/>
                <a:gd name="connsiteX9" fmla="*/ 991891 w 4987861"/>
                <a:gd name="connsiteY9" fmla="*/ 800676 h 1048649"/>
                <a:gd name="connsiteX10" fmla="*/ 1038386 w 4987861"/>
                <a:gd name="connsiteY10" fmla="*/ 769679 h 1048649"/>
                <a:gd name="connsiteX11" fmla="*/ 1131376 w 4987861"/>
                <a:gd name="connsiteY11" fmla="*/ 738683 h 1048649"/>
                <a:gd name="connsiteX12" fmla="*/ 1177871 w 4987861"/>
                <a:gd name="connsiteY12" fmla="*/ 723184 h 1048649"/>
                <a:gd name="connsiteX13" fmla="*/ 1239864 w 4987861"/>
                <a:gd name="connsiteY13" fmla="*/ 692188 h 1048649"/>
                <a:gd name="connsiteX14" fmla="*/ 1286359 w 4987861"/>
                <a:gd name="connsiteY14" fmla="*/ 676689 h 1048649"/>
                <a:gd name="connsiteX15" fmla="*/ 1394847 w 4987861"/>
                <a:gd name="connsiteY15" fmla="*/ 630195 h 1048649"/>
                <a:gd name="connsiteX16" fmla="*/ 1441342 w 4987861"/>
                <a:gd name="connsiteY16" fmla="*/ 599198 h 1048649"/>
                <a:gd name="connsiteX17" fmla="*/ 1580827 w 4987861"/>
                <a:gd name="connsiteY17" fmla="*/ 552703 h 1048649"/>
                <a:gd name="connsiteX18" fmla="*/ 1673817 w 4987861"/>
                <a:gd name="connsiteY18" fmla="*/ 521706 h 1048649"/>
                <a:gd name="connsiteX19" fmla="*/ 1720312 w 4987861"/>
                <a:gd name="connsiteY19" fmla="*/ 506208 h 1048649"/>
                <a:gd name="connsiteX20" fmla="*/ 1859796 w 4987861"/>
                <a:gd name="connsiteY20" fmla="*/ 475212 h 1048649"/>
                <a:gd name="connsiteX21" fmla="*/ 2030278 w 4987861"/>
                <a:gd name="connsiteY21" fmla="*/ 413218 h 1048649"/>
                <a:gd name="connsiteX22" fmla="*/ 2123268 w 4987861"/>
                <a:gd name="connsiteY22" fmla="*/ 382222 h 1048649"/>
                <a:gd name="connsiteX23" fmla="*/ 2169763 w 4987861"/>
                <a:gd name="connsiteY23" fmla="*/ 351225 h 1048649"/>
                <a:gd name="connsiteX24" fmla="*/ 2231756 w 4987861"/>
                <a:gd name="connsiteY24" fmla="*/ 335727 h 1048649"/>
                <a:gd name="connsiteX25" fmla="*/ 2303388 w 4987861"/>
                <a:gd name="connsiteY25" fmla="*/ 253049 h 1048649"/>
                <a:gd name="connsiteX26" fmla="*/ 2420949 w 4987861"/>
                <a:gd name="connsiteY26" fmla="*/ 209990 h 1048649"/>
                <a:gd name="connsiteX27" fmla="*/ 2522490 w 4987861"/>
                <a:gd name="connsiteY27" fmla="*/ 191056 h 1048649"/>
                <a:gd name="connsiteX28" fmla="*/ 2720756 w 4987861"/>
                <a:gd name="connsiteY28" fmla="*/ 144562 h 1048649"/>
                <a:gd name="connsiteX29" fmla="*/ 3263197 w 4987861"/>
                <a:gd name="connsiteY29" fmla="*/ 25701 h 1048649"/>
                <a:gd name="connsiteX30" fmla="*/ 3909352 w 4987861"/>
                <a:gd name="connsiteY30" fmla="*/ 65320 h 1048649"/>
                <a:gd name="connsiteX31" fmla="*/ 4277532 w 4987861"/>
                <a:gd name="connsiteY31" fmla="*/ 180744 h 1048649"/>
                <a:gd name="connsiteX32" fmla="*/ 4324027 w 4987861"/>
                <a:gd name="connsiteY32" fmla="*/ 196242 h 1048649"/>
                <a:gd name="connsiteX33" fmla="*/ 4386020 w 4987861"/>
                <a:gd name="connsiteY33" fmla="*/ 211740 h 1048649"/>
                <a:gd name="connsiteX34" fmla="*/ 4479010 w 4987861"/>
                <a:gd name="connsiteY34" fmla="*/ 242737 h 1048649"/>
                <a:gd name="connsiteX35" fmla="*/ 4518560 w 4987861"/>
                <a:gd name="connsiteY35" fmla="*/ 197931 h 1048649"/>
                <a:gd name="connsiteX36" fmla="*/ 4733409 w 4987861"/>
                <a:gd name="connsiteY36" fmla="*/ 211680 h 1048649"/>
                <a:gd name="connsiteX37" fmla="*/ 4850450 w 4987861"/>
                <a:gd name="connsiteY37" fmla="*/ 170311 h 1048649"/>
                <a:gd name="connsiteX38" fmla="*/ 4976562 w 4987861"/>
                <a:gd name="connsiteY38" fmla="*/ 101385 h 1048649"/>
                <a:gd name="connsiteX0" fmla="*/ 0 w 4987861"/>
                <a:gd name="connsiteY0" fmla="*/ 1033150 h 1048649"/>
                <a:gd name="connsiteX1" fmla="*/ 61993 w 4987861"/>
                <a:gd name="connsiteY1" fmla="*/ 1048649 h 1048649"/>
                <a:gd name="connsiteX2" fmla="*/ 340963 w 4987861"/>
                <a:gd name="connsiteY2" fmla="*/ 1017652 h 1048649"/>
                <a:gd name="connsiteX3" fmla="*/ 433952 w 4987861"/>
                <a:gd name="connsiteY3" fmla="*/ 1002154 h 1048649"/>
                <a:gd name="connsiteX4" fmla="*/ 542440 w 4987861"/>
                <a:gd name="connsiteY4" fmla="*/ 971157 h 1048649"/>
                <a:gd name="connsiteX5" fmla="*/ 697424 w 4987861"/>
                <a:gd name="connsiteY5" fmla="*/ 924662 h 1048649"/>
                <a:gd name="connsiteX6" fmla="*/ 743918 w 4987861"/>
                <a:gd name="connsiteY6" fmla="*/ 909164 h 1048649"/>
                <a:gd name="connsiteX7" fmla="*/ 790413 w 4987861"/>
                <a:gd name="connsiteY7" fmla="*/ 893666 h 1048649"/>
                <a:gd name="connsiteX8" fmla="*/ 883403 w 4987861"/>
                <a:gd name="connsiteY8" fmla="*/ 847171 h 1048649"/>
                <a:gd name="connsiteX9" fmla="*/ 991891 w 4987861"/>
                <a:gd name="connsiteY9" fmla="*/ 800676 h 1048649"/>
                <a:gd name="connsiteX10" fmla="*/ 1038386 w 4987861"/>
                <a:gd name="connsiteY10" fmla="*/ 769679 h 1048649"/>
                <a:gd name="connsiteX11" fmla="*/ 1131376 w 4987861"/>
                <a:gd name="connsiteY11" fmla="*/ 738683 h 1048649"/>
                <a:gd name="connsiteX12" fmla="*/ 1177871 w 4987861"/>
                <a:gd name="connsiteY12" fmla="*/ 723184 h 1048649"/>
                <a:gd name="connsiteX13" fmla="*/ 1239864 w 4987861"/>
                <a:gd name="connsiteY13" fmla="*/ 692188 h 1048649"/>
                <a:gd name="connsiteX14" fmla="*/ 1286359 w 4987861"/>
                <a:gd name="connsiteY14" fmla="*/ 676689 h 1048649"/>
                <a:gd name="connsiteX15" fmla="*/ 1394847 w 4987861"/>
                <a:gd name="connsiteY15" fmla="*/ 630195 h 1048649"/>
                <a:gd name="connsiteX16" fmla="*/ 1441342 w 4987861"/>
                <a:gd name="connsiteY16" fmla="*/ 599198 h 1048649"/>
                <a:gd name="connsiteX17" fmla="*/ 1580827 w 4987861"/>
                <a:gd name="connsiteY17" fmla="*/ 552703 h 1048649"/>
                <a:gd name="connsiteX18" fmla="*/ 1673817 w 4987861"/>
                <a:gd name="connsiteY18" fmla="*/ 521706 h 1048649"/>
                <a:gd name="connsiteX19" fmla="*/ 1720312 w 4987861"/>
                <a:gd name="connsiteY19" fmla="*/ 506208 h 1048649"/>
                <a:gd name="connsiteX20" fmla="*/ 1859796 w 4987861"/>
                <a:gd name="connsiteY20" fmla="*/ 475212 h 1048649"/>
                <a:gd name="connsiteX21" fmla="*/ 2030278 w 4987861"/>
                <a:gd name="connsiteY21" fmla="*/ 413218 h 1048649"/>
                <a:gd name="connsiteX22" fmla="*/ 2123268 w 4987861"/>
                <a:gd name="connsiteY22" fmla="*/ 382222 h 1048649"/>
                <a:gd name="connsiteX23" fmla="*/ 2169763 w 4987861"/>
                <a:gd name="connsiteY23" fmla="*/ 351225 h 1048649"/>
                <a:gd name="connsiteX24" fmla="*/ 2231756 w 4987861"/>
                <a:gd name="connsiteY24" fmla="*/ 335727 h 1048649"/>
                <a:gd name="connsiteX25" fmla="*/ 2303388 w 4987861"/>
                <a:gd name="connsiteY25" fmla="*/ 253049 h 1048649"/>
                <a:gd name="connsiteX26" fmla="*/ 2420949 w 4987861"/>
                <a:gd name="connsiteY26" fmla="*/ 209990 h 1048649"/>
                <a:gd name="connsiteX27" fmla="*/ 2522490 w 4987861"/>
                <a:gd name="connsiteY27" fmla="*/ 191056 h 1048649"/>
                <a:gd name="connsiteX28" fmla="*/ 2720756 w 4987861"/>
                <a:gd name="connsiteY28" fmla="*/ 144562 h 1048649"/>
                <a:gd name="connsiteX29" fmla="*/ 3263197 w 4987861"/>
                <a:gd name="connsiteY29" fmla="*/ 25701 h 1048649"/>
                <a:gd name="connsiteX30" fmla="*/ 3909352 w 4987861"/>
                <a:gd name="connsiteY30" fmla="*/ 65320 h 1048649"/>
                <a:gd name="connsiteX31" fmla="*/ 4277532 w 4987861"/>
                <a:gd name="connsiteY31" fmla="*/ 180744 h 1048649"/>
                <a:gd name="connsiteX32" fmla="*/ 4324027 w 4987861"/>
                <a:gd name="connsiteY32" fmla="*/ 196242 h 1048649"/>
                <a:gd name="connsiteX33" fmla="*/ 4386020 w 4987861"/>
                <a:gd name="connsiteY33" fmla="*/ 211740 h 1048649"/>
                <a:gd name="connsiteX34" fmla="*/ 4518560 w 4987861"/>
                <a:gd name="connsiteY34" fmla="*/ 197931 h 1048649"/>
                <a:gd name="connsiteX35" fmla="*/ 4733409 w 4987861"/>
                <a:gd name="connsiteY35" fmla="*/ 211680 h 1048649"/>
                <a:gd name="connsiteX36" fmla="*/ 4850450 w 4987861"/>
                <a:gd name="connsiteY36" fmla="*/ 170311 h 1048649"/>
                <a:gd name="connsiteX37" fmla="*/ 4976562 w 4987861"/>
                <a:gd name="connsiteY37" fmla="*/ 101385 h 1048649"/>
                <a:gd name="connsiteX0" fmla="*/ 0 w 4969621"/>
                <a:gd name="connsiteY0" fmla="*/ 1033150 h 1048649"/>
                <a:gd name="connsiteX1" fmla="*/ 61993 w 4969621"/>
                <a:gd name="connsiteY1" fmla="*/ 1048649 h 1048649"/>
                <a:gd name="connsiteX2" fmla="*/ 340963 w 4969621"/>
                <a:gd name="connsiteY2" fmla="*/ 1017652 h 1048649"/>
                <a:gd name="connsiteX3" fmla="*/ 433952 w 4969621"/>
                <a:gd name="connsiteY3" fmla="*/ 1002154 h 1048649"/>
                <a:gd name="connsiteX4" fmla="*/ 542440 w 4969621"/>
                <a:gd name="connsiteY4" fmla="*/ 971157 h 1048649"/>
                <a:gd name="connsiteX5" fmla="*/ 697424 w 4969621"/>
                <a:gd name="connsiteY5" fmla="*/ 924662 h 1048649"/>
                <a:gd name="connsiteX6" fmla="*/ 743918 w 4969621"/>
                <a:gd name="connsiteY6" fmla="*/ 909164 h 1048649"/>
                <a:gd name="connsiteX7" fmla="*/ 790413 w 4969621"/>
                <a:gd name="connsiteY7" fmla="*/ 893666 h 1048649"/>
                <a:gd name="connsiteX8" fmla="*/ 883403 w 4969621"/>
                <a:gd name="connsiteY8" fmla="*/ 847171 h 1048649"/>
                <a:gd name="connsiteX9" fmla="*/ 991891 w 4969621"/>
                <a:gd name="connsiteY9" fmla="*/ 800676 h 1048649"/>
                <a:gd name="connsiteX10" fmla="*/ 1038386 w 4969621"/>
                <a:gd name="connsiteY10" fmla="*/ 769679 h 1048649"/>
                <a:gd name="connsiteX11" fmla="*/ 1131376 w 4969621"/>
                <a:gd name="connsiteY11" fmla="*/ 738683 h 1048649"/>
                <a:gd name="connsiteX12" fmla="*/ 1177871 w 4969621"/>
                <a:gd name="connsiteY12" fmla="*/ 723184 h 1048649"/>
                <a:gd name="connsiteX13" fmla="*/ 1239864 w 4969621"/>
                <a:gd name="connsiteY13" fmla="*/ 692188 h 1048649"/>
                <a:gd name="connsiteX14" fmla="*/ 1286359 w 4969621"/>
                <a:gd name="connsiteY14" fmla="*/ 676689 h 1048649"/>
                <a:gd name="connsiteX15" fmla="*/ 1394847 w 4969621"/>
                <a:gd name="connsiteY15" fmla="*/ 630195 h 1048649"/>
                <a:gd name="connsiteX16" fmla="*/ 1441342 w 4969621"/>
                <a:gd name="connsiteY16" fmla="*/ 599198 h 1048649"/>
                <a:gd name="connsiteX17" fmla="*/ 1580827 w 4969621"/>
                <a:gd name="connsiteY17" fmla="*/ 552703 h 1048649"/>
                <a:gd name="connsiteX18" fmla="*/ 1673817 w 4969621"/>
                <a:gd name="connsiteY18" fmla="*/ 521706 h 1048649"/>
                <a:gd name="connsiteX19" fmla="*/ 1720312 w 4969621"/>
                <a:gd name="connsiteY19" fmla="*/ 506208 h 1048649"/>
                <a:gd name="connsiteX20" fmla="*/ 1859796 w 4969621"/>
                <a:gd name="connsiteY20" fmla="*/ 475212 h 1048649"/>
                <a:gd name="connsiteX21" fmla="*/ 2030278 w 4969621"/>
                <a:gd name="connsiteY21" fmla="*/ 413218 h 1048649"/>
                <a:gd name="connsiteX22" fmla="*/ 2123268 w 4969621"/>
                <a:gd name="connsiteY22" fmla="*/ 382222 h 1048649"/>
                <a:gd name="connsiteX23" fmla="*/ 2169763 w 4969621"/>
                <a:gd name="connsiteY23" fmla="*/ 351225 h 1048649"/>
                <a:gd name="connsiteX24" fmla="*/ 2231756 w 4969621"/>
                <a:gd name="connsiteY24" fmla="*/ 335727 h 1048649"/>
                <a:gd name="connsiteX25" fmla="*/ 2303388 w 4969621"/>
                <a:gd name="connsiteY25" fmla="*/ 253049 h 1048649"/>
                <a:gd name="connsiteX26" fmla="*/ 2420949 w 4969621"/>
                <a:gd name="connsiteY26" fmla="*/ 209990 h 1048649"/>
                <a:gd name="connsiteX27" fmla="*/ 2522490 w 4969621"/>
                <a:gd name="connsiteY27" fmla="*/ 191056 h 1048649"/>
                <a:gd name="connsiteX28" fmla="*/ 2720756 w 4969621"/>
                <a:gd name="connsiteY28" fmla="*/ 144562 h 1048649"/>
                <a:gd name="connsiteX29" fmla="*/ 3263197 w 4969621"/>
                <a:gd name="connsiteY29" fmla="*/ 25701 h 1048649"/>
                <a:gd name="connsiteX30" fmla="*/ 3909352 w 4969621"/>
                <a:gd name="connsiteY30" fmla="*/ 65320 h 1048649"/>
                <a:gd name="connsiteX31" fmla="*/ 4277532 w 4969621"/>
                <a:gd name="connsiteY31" fmla="*/ 180744 h 1048649"/>
                <a:gd name="connsiteX32" fmla="*/ 4324027 w 4969621"/>
                <a:gd name="connsiteY32" fmla="*/ 196242 h 1048649"/>
                <a:gd name="connsiteX33" fmla="*/ 4386020 w 4969621"/>
                <a:gd name="connsiteY33" fmla="*/ 211740 h 1048649"/>
                <a:gd name="connsiteX34" fmla="*/ 4518560 w 4969621"/>
                <a:gd name="connsiteY34" fmla="*/ 197931 h 1048649"/>
                <a:gd name="connsiteX35" fmla="*/ 4733409 w 4969621"/>
                <a:gd name="connsiteY35" fmla="*/ 211680 h 1048649"/>
                <a:gd name="connsiteX36" fmla="*/ 4850450 w 4969621"/>
                <a:gd name="connsiteY36" fmla="*/ 170311 h 1048649"/>
                <a:gd name="connsiteX37" fmla="*/ 4955724 w 4969621"/>
                <a:gd name="connsiteY37" fmla="*/ 125507 h 1048649"/>
                <a:gd name="connsiteX0" fmla="*/ 0 w 4850450"/>
                <a:gd name="connsiteY0" fmla="*/ 1033150 h 1048649"/>
                <a:gd name="connsiteX1" fmla="*/ 61993 w 4850450"/>
                <a:gd name="connsiteY1" fmla="*/ 1048649 h 1048649"/>
                <a:gd name="connsiteX2" fmla="*/ 340963 w 4850450"/>
                <a:gd name="connsiteY2" fmla="*/ 1017652 h 1048649"/>
                <a:gd name="connsiteX3" fmla="*/ 433952 w 4850450"/>
                <a:gd name="connsiteY3" fmla="*/ 1002154 h 1048649"/>
                <a:gd name="connsiteX4" fmla="*/ 542440 w 4850450"/>
                <a:gd name="connsiteY4" fmla="*/ 971157 h 1048649"/>
                <a:gd name="connsiteX5" fmla="*/ 697424 w 4850450"/>
                <a:gd name="connsiteY5" fmla="*/ 924662 h 1048649"/>
                <a:gd name="connsiteX6" fmla="*/ 743918 w 4850450"/>
                <a:gd name="connsiteY6" fmla="*/ 909164 h 1048649"/>
                <a:gd name="connsiteX7" fmla="*/ 790413 w 4850450"/>
                <a:gd name="connsiteY7" fmla="*/ 893666 h 1048649"/>
                <a:gd name="connsiteX8" fmla="*/ 883403 w 4850450"/>
                <a:gd name="connsiteY8" fmla="*/ 847171 h 1048649"/>
                <a:gd name="connsiteX9" fmla="*/ 991891 w 4850450"/>
                <a:gd name="connsiteY9" fmla="*/ 800676 h 1048649"/>
                <a:gd name="connsiteX10" fmla="*/ 1038386 w 4850450"/>
                <a:gd name="connsiteY10" fmla="*/ 769679 h 1048649"/>
                <a:gd name="connsiteX11" fmla="*/ 1131376 w 4850450"/>
                <a:gd name="connsiteY11" fmla="*/ 738683 h 1048649"/>
                <a:gd name="connsiteX12" fmla="*/ 1177871 w 4850450"/>
                <a:gd name="connsiteY12" fmla="*/ 723184 h 1048649"/>
                <a:gd name="connsiteX13" fmla="*/ 1239864 w 4850450"/>
                <a:gd name="connsiteY13" fmla="*/ 692188 h 1048649"/>
                <a:gd name="connsiteX14" fmla="*/ 1286359 w 4850450"/>
                <a:gd name="connsiteY14" fmla="*/ 676689 h 1048649"/>
                <a:gd name="connsiteX15" fmla="*/ 1394847 w 4850450"/>
                <a:gd name="connsiteY15" fmla="*/ 630195 h 1048649"/>
                <a:gd name="connsiteX16" fmla="*/ 1441342 w 4850450"/>
                <a:gd name="connsiteY16" fmla="*/ 599198 h 1048649"/>
                <a:gd name="connsiteX17" fmla="*/ 1580827 w 4850450"/>
                <a:gd name="connsiteY17" fmla="*/ 552703 h 1048649"/>
                <a:gd name="connsiteX18" fmla="*/ 1673817 w 4850450"/>
                <a:gd name="connsiteY18" fmla="*/ 521706 h 1048649"/>
                <a:gd name="connsiteX19" fmla="*/ 1720312 w 4850450"/>
                <a:gd name="connsiteY19" fmla="*/ 506208 h 1048649"/>
                <a:gd name="connsiteX20" fmla="*/ 1859796 w 4850450"/>
                <a:gd name="connsiteY20" fmla="*/ 475212 h 1048649"/>
                <a:gd name="connsiteX21" fmla="*/ 2030278 w 4850450"/>
                <a:gd name="connsiteY21" fmla="*/ 413218 h 1048649"/>
                <a:gd name="connsiteX22" fmla="*/ 2123268 w 4850450"/>
                <a:gd name="connsiteY22" fmla="*/ 382222 h 1048649"/>
                <a:gd name="connsiteX23" fmla="*/ 2169763 w 4850450"/>
                <a:gd name="connsiteY23" fmla="*/ 351225 h 1048649"/>
                <a:gd name="connsiteX24" fmla="*/ 2231756 w 4850450"/>
                <a:gd name="connsiteY24" fmla="*/ 335727 h 1048649"/>
                <a:gd name="connsiteX25" fmla="*/ 2303388 w 4850450"/>
                <a:gd name="connsiteY25" fmla="*/ 253049 h 1048649"/>
                <a:gd name="connsiteX26" fmla="*/ 2420949 w 4850450"/>
                <a:gd name="connsiteY26" fmla="*/ 209990 h 1048649"/>
                <a:gd name="connsiteX27" fmla="*/ 2522490 w 4850450"/>
                <a:gd name="connsiteY27" fmla="*/ 191056 h 1048649"/>
                <a:gd name="connsiteX28" fmla="*/ 2720756 w 4850450"/>
                <a:gd name="connsiteY28" fmla="*/ 144562 h 1048649"/>
                <a:gd name="connsiteX29" fmla="*/ 3263197 w 4850450"/>
                <a:gd name="connsiteY29" fmla="*/ 25701 h 1048649"/>
                <a:gd name="connsiteX30" fmla="*/ 3909352 w 4850450"/>
                <a:gd name="connsiteY30" fmla="*/ 65320 h 1048649"/>
                <a:gd name="connsiteX31" fmla="*/ 4277532 w 4850450"/>
                <a:gd name="connsiteY31" fmla="*/ 180744 h 1048649"/>
                <a:gd name="connsiteX32" fmla="*/ 4324027 w 4850450"/>
                <a:gd name="connsiteY32" fmla="*/ 196242 h 1048649"/>
                <a:gd name="connsiteX33" fmla="*/ 4386020 w 4850450"/>
                <a:gd name="connsiteY33" fmla="*/ 211740 h 1048649"/>
                <a:gd name="connsiteX34" fmla="*/ 4518560 w 4850450"/>
                <a:gd name="connsiteY34" fmla="*/ 197931 h 1048649"/>
                <a:gd name="connsiteX35" fmla="*/ 4733409 w 4850450"/>
                <a:gd name="connsiteY35" fmla="*/ 211680 h 1048649"/>
                <a:gd name="connsiteX36" fmla="*/ 4850450 w 4850450"/>
                <a:gd name="connsiteY36" fmla="*/ 170311 h 1048649"/>
                <a:gd name="connsiteX0" fmla="*/ 0 w 4850450"/>
                <a:gd name="connsiteY0" fmla="*/ 1033150 h 1048649"/>
                <a:gd name="connsiteX1" fmla="*/ 61993 w 4850450"/>
                <a:gd name="connsiteY1" fmla="*/ 1048649 h 1048649"/>
                <a:gd name="connsiteX2" fmla="*/ 340963 w 4850450"/>
                <a:gd name="connsiteY2" fmla="*/ 1017652 h 1048649"/>
                <a:gd name="connsiteX3" fmla="*/ 433952 w 4850450"/>
                <a:gd name="connsiteY3" fmla="*/ 1002154 h 1048649"/>
                <a:gd name="connsiteX4" fmla="*/ 542440 w 4850450"/>
                <a:gd name="connsiteY4" fmla="*/ 971157 h 1048649"/>
                <a:gd name="connsiteX5" fmla="*/ 697424 w 4850450"/>
                <a:gd name="connsiteY5" fmla="*/ 924662 h 1048649"/>
                <a:gd name="connsiteX6" fmla="*/ 743918 w 4850450"/>
                <a:gd name="connsiteY6" fmla="*/ 909164 h 1048649"/>
                <a:gd name="connsiteX7" fmla="*/ 790413 w 4850450"/>
                <a:gd name="connsiteY7" fmla="*/ 893666 h 1048649"/>
                <a:gd name="connsiteX8" fmla="*/ 883403 w 4850450"/>
                <a:gd name="connsiteY8" fmla="*/ 967781 h 1048649"/>
                <a:gd name="connsiteX9" fmla="*/ 991891 w 4850450"/>
                <a:gd name="connsiteY9" fmla="*/ 800676 h 1048649"/>
                <a:gd name="connsiteX10" fmla="*/ 1038386 w 4850450"/>
                <a:gd name="connsiteY10" fmla="*/ 769679 h 1048649"/>
                <a:gd name="connsiteX11" fmla="*/ 1131376 w 4850450"/>
                <a:gd name="connsiteY11" fmla="*/ 738683 h 1048649"/>
                <a:gd name="connsiteX12" fmla="*/ 1177871 w 4850450"/>
                <a:gd name="connsiteY12" fmla="*/ 723184 h 1048649"/>
                <a:gd name="connsiteX13" fmla="*/ 1239864 w 4850450"/>
                <a:gd name="connsiteY13" fmla="*/ 692188 h 1048649"/>
                <a:gd name="connsiteX14" fmla="*/ 1286359 w 4850450"/>
                <a:gd name="connsiteY14" fmla="*/ 676689 h 1048649"/>
                <a:gd name="connsiteX15" fmla="*/ 1394847 w 4850450"/>
                <a:gd name="connsiteY15" fmla="*/ 630195 h 1048649"/>
                <a:gd name="connsiteX16" fmla="*/ 1441342 w 4850450"/>
                <a:gd name="connsiteY16" fmla="*/ 599198 h 1048649"/>
                <a:gd name="connsiteX17" fmla="*/ 1580827 w 4850450"/>
                <a:gd name="connsiteY17" fmla="*/ 552703 h 1048649"/>
                <a:gd name="connsiteX18" fmla="*/ 1673817 w 4850450"/>
                <a:gd name="connsiteY18" fmla="*/ 521706 h 1048649"/>
                <a:gd name="connsiteX19" fmla="*/ 1720312 w 4850450"/>
                <a:gd name="connsiteY19" fmla="*/ 506208 h 1048649"/>
                <a:gd name="connsiteX20" fmla="*/ 1859796 w 4850450"/>
                <a:gd name="connsiteY20" fmla="*/ 475212 h 1048649"/>
                <a:gd name="connsiteX21" fmla="*/ 2030278 w 4850450"/>
                <a:gd name="connsiteY21" fmla="*/ 413218 h 1048649"/>
                <a:gd name="connsiteX22" fmla="*/ 2123268 w 4850450"/>
                <a:gd name="connsiteY22" fmla="*/ 382222 h 1048649"/>
                <a:gd name="connsiteX23" fmla="*/ 2169763 w 4850450"/>
                <a:gd name="connsiteY23" fmla="*/ 351225 h 1048649"/>
                <a:gd name="connsiteX24" fmla="*/ 2231756 w 4850450"/>
                <a:gd name="connsiteY24" fmla="*/ 335727 h 1048649"/>
                <a:gd name="connsiteX25" fmla="*/ 2303388 w 4850450"/>
                <a:gd name="connsiteY25" fmla="*/ 253049 h 1048649"/>
                <a:gd name="connsiteX26" fmla="*/ 2420949 w 4850450"/>
                <a:gd name="connsiteY26" fmla="*/ 209990 h 1048649"/>
                <a:gd name="connsiteX27" fmla="*/ 2522490 w 4850450"/>
                <a:gd name="connsiteY27" fmla="*/ 191056 h 1048649"/>
                <a:gd name="connsiteX28" fmla="*/ 2720756 w 4850450"/>
                <a:gd name="connsiteY28" fmla="*/ 144562 h 1048649"/>
                <a:gd name="connsiteX29" fmla="*/ 3263197 w 4850450"/>
                <a:gd name="connsiteY29" fmla="*/ 25701 h 1048649"/>
                <a:gd name="connsiteX30" fmla="*/ 3909352 w 4850450"/>
                <a:gd name="connsiteY30" fmla="*/ 65320 h 1048649"/>
                <a:gd name="connsiteX31" fmla="*/ 4277532 w 4850450"/>
                <a:gd name="connsiteY31" fmla="*/ 180744 h 1048649"/>
                <a:gd name="connsiteX32" fmla="*/ 4324027 w 4850450"/>
                <a:gd name="connsiteY32" fmla="*/ 196242 h 1048649"/>
                <a:gd name="connsiteX33" fmla="*/ 4386020 w 4850450"/>
                <a:gd name="connsiteY33" fmla="*/ 211740 h 1048649"/>
                <a:gd name="connsiteX34" fmla="*/ 4518560 w 4850450"/>
                <a:gd name="connsiteY34" fmla="*/ 197931 h 1048649"/>
                <a:gd name="connsiteX35" fmla="*/ 4733409 w 4850450"/>
                <a:gd name="connsiteY35" fmla="*/ 211680 h 1048649"/>
                <a:gd name="connsiteX36" fmla="*/ 4850450 w 4850450"/>
                <a:gd name="connsiteY36" fmla="*/ 170311 h 1048649"/>
                <a:gd name="connsiteX0" fmla="*/ 0 w 4850450"/>
                <a:gd name="connsiteY0" fmla="*/ 1033150 h 1048649"/>
                <a:gd name="connsiteX1" fmla="*/ 61993 w 4850450"/>
                <a:gd name="connsiteY1" fmla="*/ 1048649 h 1048649"/>
                <a:gd name="connsiteX2" fmla="*/ 340963 w 4850450"/>
                <a:gd name="connsiteY2" fmla="*/ 1017652 h 1048649"/>
                <a:gd name="connsiteX3" fmla="*/ 433952 w 4850450"/>
                <a:gd name="connsiteY3" fmla="*/ 1002154 h 1048649"/>
                <a:gd name="connsiteX4" fmla="*/ 542440 w 4850450"/>
                <a:gd name="connsiteY4" fmla="*/ 971157 h 1048649"/>
                <a:gd name="connsiteX5" fmla="*/ 697424 w 4850450"/>
                <a:gd name="connsiteY5" fmla="*/ 924662 h 1048649"/>
                <a:gd name="connsiteX6" fmla="*/ 743918 w 4850450"/>
                <a:gd name="connsiteY6" fmla="*/ 909164 h 1048649"/>
                <a:gd name="connsiteX7" fmla="*/ 883403 w 4850450"/>
                <a:gd name="connsiteY7" fmla="*/ 967781 h 1048649"/>
                <a:gd name="connsiteX8" fmla="*/ 991891 w 4850450"/>
                <a:gd name="connsiteY8" fmla="*/ 800676 h 1048649"/>
                <a:gd name="connsiteX9" fmla="*/ 1038386 w 4850450"/>
                <a:gd name="connsiteY9" fmla="*/ 769679 h 1048649"/>
                <a:gd name="connsiteX10" fmla="*/ 1131376 w 4850450"/>
                <a:gd name="connsiteY10" fmla="*/ 738683 h 1048649"/>
                <a:gd name="connsiteX11" fmla="*/ 1177871 w 4850450"/>
                <a:gd name="connsiteY11" fmla="*/ 723184 h 1048649"/>
                <a:gd name="connsiteX12" fmla="*/ 1239864 w 4850450"/>
                <a:gd name="connsiteY12" fmla="*/ 692188 h 1048649"/>
                <a:gd name="connsiteX13" fmla="*/ 1286359 w 4850450"/>
                <a:gd name="connsiteY13" fmla="*/ 676689 h 1048649"/>
                <a:gd name="connsiteX14" fmla="*/ 1394847 w 4850450"/>
                <a:gd name="connsiteY14" fmla="*/ 630195 h 1048649"/>
                <a:gd name="connsiteX15" fmla="*/ 1441342 w 4850450"/>
                <a:gd name="connsiteY15" fmla="*/ 599198 h 1048649"/>
                <a:gd name="connsiteX16" fmla="*/ 1580827 w 4850450"/>
                <a:gd name="connsiteY16" fmla="*/ 552703 h 1048649"/>
                <a:gd name="connsiteX17" fmla="*/ 1673817 w 4850450"/>
                <a:gd name="connsiteY17" fmla="*/ 521706 h 1048649"/>
                <a:gd name="connsiteX18" fmla="*/ 1720312 w 4850450"/>
                <a:gd name="connsiteY18" fmla="*/ 506208 h 1048649"/>
                <a:gd name="connsiteX19" fmla="*/ 1859796 w 4850450"/>
                <a:gd name="connsiteY19" fmla="*/ 475212 h 1048649"/>
                <a:gd name="connsiteX20" fmla="*/ 2030278 w 4850450"/>
                <a:gd name="connsiteY20" fmla="*/ 413218 h 1048649"/>
                <a:gd name="connsiteX21" fmla="*/ 2123268 w 4850450"/>
                <a:gd name="connsiteY21" fmla="*/ 382222 h 1048649"/>
                <a:gd name="connsiteX22" fmla="*/ 2169763 w 4850450"/>
                <a:gd name="connsiteY22" fmla="*/ 351225 h 1048649"/>
                <a:gd name="connsiteX23" fmla="*/ 2231756 w 4850450"/>
                <a:gd name="connsiteY23" fmla="*/ 335727 h 1048649"/>
                <a:gd name="connsiteX24" fmla="*/ 2303388 w 4850450"/>
                <a:gd name="connsiteY24" fmla="*/ 253049 h 1048649"/>
                <a:gd name="connsiteX25" fmla="*/ 2420949 w 4850450"/>
                <a:gd name="connsiteY25" fmla="*/ 209990 h 1048649"/>
                <a:gd name="connsiteX26" fmla="*/ 2522490 w 4850450"/>
                <a:gd name="connsiteY26" fmla="*/ 191056 h 1048649"/>
                <a:gd name="connsiteX27" fmla="*/ 2720756 w 4850450"/>
                <a:gd name="connsiteY27" fmla="*/ 144562 h 1048649"/>
                <a:gd name="connsiteX28" fmla="*/ 3263197 w 4850450"/>
                <a:gd name="connsiteY28" fmla="*/ 25701 h 1048649"/>
                <a:gd name="connsiteX29" fmla="*/ 3909352 w 4850450"/>
                <a:gd name="connsiteY29" fmla="*/ 65320 h 1048649"/>
                <a:gd name="connsiteX30" fmla="*/ 4277532 w 4850450"/>
                <a:gd name="connsiteY30" fmla="*/ 180744 h 1048649"/>
                <a:gd name="connsiteX31" fmla="*/ 4324027 w 4850450"/>
                <a:gd name="connsiteY31" fmla="*/ 196242 h 1048649"/>
                <a:gd name="connsiteX32" fmla="*/ 4386020 w 4850450"/>
                <a:gd name="connsiteY32" fmla="*/ 211740 h 1048649"/>
                <a:gd name="connsiteX33" fmla="*/ 4518560 w 4850450"/>
                <a:gd name="connsiteY33" fmla="*/ 197931 h 1048649"/>
                <a:gd name="connsiteX34" fmla="*/ 4733409 w 4850450"/>
                <a:gd name="connsiteY34" fmla="*/ 211680 h 1048649"/>
                <a:gd name="connsiteX35" fmla="*/ 4850450 w 4850450"/>
                <a:gd name="connsiteY35" fmla="*/ 170311 h 1048649"/>
                <a:gd name="connsiteX0" fmla="*/ 0 w 4850450"/>
                <a:gd name="connsiteY0" fmla="*/ 1033150 h 1048649"/>
                <a:gd name="connsiteX1" fmla="*/ 61993 w 4850450"/>
                <a:gd name="connsiteY1" fmla="*/ 1048649 h 1048649"/>
                <a:gd name="connsiteX2" fmla="*/ 340963 w 4850450"/>
                <a:gd name="connsiteY2" fmla="*/ 1017652 h 1048649"/>
                <a:gd name="connsiteX3" fmla="*/ 433952 w 4850450"/>
                <a:gd name="connsiteY3" fmla="*/ 1002154 h 1048649"/>
                <a:gd name="connsiteX4" fmla="*/ 542440 w 4850450"/>
                <a:gd name="connsiteY4" fmla="*/ 971157 h 1048649"/>
                <a:gd name="connsiteX5" fmla="*/ 697424 w 4850450"/>
                <a:gd name="connsiteY5" fmla="*/ 924662 h 1048649"/>
                <a:gd name="connsiteX6" fmla="*/ 743918 w 4850450"/>
                <a:gd name="connsiteY6" fmla="*/ 909164 h 1048649"/>
                <a:gd name="connsiteX7" fmla="*/ 883403 w 4850450"/>
                <a:gd name="connsiteY7" fmla="*/ 967781 h 1048649"/>
                <a:gd name="connsiteX8" fmla="*/ 1038386 w 4850450"/>
                <a:gd name="connsiteY8" fmla="*/ 769679 h 1048649"/>
                <a:gd name="connsiteX9" fmla="*/ 1131376 w 4850450"/>
                <a:gd name="connsiteY9" fmla="*/ 738683 h 1048649"/>
                <a:gd name="connsiteX10" fmla="*/ 1177871 w 4850450"/>
                <a:gd name="connsiteY10" fmla="*/ 723184 h 1048649"/>
                <a:gd name="connsiteX11" fmla="*/ 1239864 w 4850450"/>
                <a:gd name="connsiteY11" fmla="*/ 692188 h 1048649"/>
                <a:gd name="connsiteX12" fmla="*/ 1286359 w 4850450"/>
                <a:gd name="connsiteY12" fmla="*/ 676689 h 1048649"/>
                <a:gd name="connsiteX13" fmla="*/ 1394847 w 4850450"/>
                <a:gd name="connsiteY13" fmla="*/ 630195 h 1048649"/>
                <a:gd name="connsiteX14" fmla="*/ 1441342 w 4850450"/>
                <a:gd name="connsiteY14" fmla="*/ 599198 h 1048649"/>
                <a:gd name="connsiteX15" fmla="*/ 1580827 w 4850450"/>
                <a:gd name="connsiteY15" fmla="*/ 552703 h 1048649"/>
                <a:gd name="connsiteX16" fmla="*/ 1673817 w 4850450"/>
                <a:gd name="connsiteY16" fmla="*/ 521706 h 1048649"/>
                <a:gd name="connsiteX17" fmla="*/ 1720312 w 4850450"/>
                <a:gd name="connsiteY17" fmla="*/ 506208 h 1048649"/>
                <a:gd name="connsiteX18" fmla="*/ 1859796 w 4850450"/>
                <a:gd name="connsiteY18" fmla="*/ 475212 h 1048649"/>
                <a:gd name="connsiteX19" fmla="*/ 2030278 w 4850450"/>
                <a:gd name="connsiteY19" fmla="*/ 413218 h 1048649"/>
                <a:gd name="connsiteX20" fmla="*/ 2123268 w 4850450"/>
                <a:gd name="connsiteY20" fmla="*/ 382222 h 1048649"/>
                <a:gd name="connsiteX21" fmla="*/ 2169763 w 4850450"/>
                <a:gd name="connsiteY21" fmla="*/ 351225 h 1048649"/>
                <a:gd name="connsiteX22" fmla="*/ 2231756 w 4850450"/>
                <a:gd name="connsiteY22" fmla="*/ 335727 h 1048649"/>
                <a:gd name="connsiteX23" fmla="*/ 2303388 w 4850450"/>
                <a:gd name="connsiteY23" fmla="*/ 253049 h 1048649"/>
                <a:gd name="connsiteX24" fmla="*/ 2420949 w 4850450"/>
                <a:gd name="connsiteY24" fmla="*/ 209990 h 1048649"/>
                <a:gd name="connsiteX25" fmla="*/ 2522490 w 4850450"/>
                <a:gd name="connsiteY25" fmla="*/ 191056 h 1048649"/>
                <a:gd name="connsiteX26" fmla="*/ 2720756 w 4850450"/>
                <a:gd name="connsiteY26" fmla="*/ 144562 h 1048649"/>
                <a:gd name="connsiteX27" fmla="*/ 3263197 w 4850450"/>
                <a:gd name="connsiteY27" fmla="*/ 25701 h 1048649"/>
                <a:gd name="connsiteX28" fmla="*/ 3909352 w 4850450"/>
                <a:gd name="connsiteY28" fmla="*/ 65320 h 1048649"/>
                <a:gd name="connsiteX29" fmla="*/ 4277532 w 4850450"/>
                <a:gd name="connsiteY29" fmla="*/ 180744 h 1048649"/>
                <a:gd name="connsiteX30" fmla="*/ 4324027 w 4850450"/>
                <a:gd name="connsiteY30" fmla="*/ 196242 h 1048649"/>
                <a:gd name="connsiteX31" fmla="*/ 4386020 w 4850450"/>
                <a:gd name="connsiteY31" fmla="*/ 211740 h 1048649"/>
                <a:gd name="connsiteX32" fmla="*/ 4518560 w 4850450"/>
                <a:gd name="connsiteY32" fmla="*/ 197931 h 1048649"/>
                <a:gd name="connsiteX33" fmla="*/ 4733409 w 4850450"/>
                <a:gd name="connsiteY33" fmla="*/ 211680 h 1048649"/>
                <a:gd name="connsiteX34" fmla="*/ 4850450 w 4850450"/>
                <a:gd name="connsiteY34" fmla="*/ 170311 h 1048649"/>
                <a:gd name="connsiteX0" fmla="*/ 0 w 4850450"/>
                <a:gd name="connsiteY0" fmla="*/ 1033150 h 1048649"/>
                <a:gd name="connsiteX1" fmla="*/ 61993 w 4850450"/>
                <a:gd name="connsiteY1" fmla="*/ 1048649 h 1048649"/>
                <a:gd name="connsiteX2" fmla="*/ 340963 w 4850450"/>
                <a:gd name="connsiteY2" fmla="*/ 1017652 h 1048649"/>
                <a:gd name="connsiteX3" fmla="*/ 433952 w 4850450"/>
                <a:gd name="connsiteY3" fmla="*/ 1002154 h 1048649"/>
                <a:gd name="connsiteX4" fmla="*/ 542440 w 4850450"/>
                <a:gd name="connsiteY4" fmla="*/ 971157 h 1048649"/>
                <a:gd name="connsiteX5" fmla="*/ 697424 w 4850450"/>
                <a:gd name="connsiteY5" fmla="*/ 924662 h 1048649"/>
                <a:gd name="connsiteX6" fmla="*/ 743918 w 4850450"/>
                <a:gd name="connsiteY6" fmla="*/ 909164 h 1048649"/>
                <a:gd name="connsiteX7" fmla="*/ 883403 w 4850450"/>
                <a:gd name="connsiteY7" fmla="*/ 967781 h 1048649"/>
                <a:gd name="connsiteX8" fmla="*/ 1058645 w 4850450"/>
                <a:gd name="connsiteY8" fmla="*/ 854104 h 1048649"/>
                <a:gd name="connsiteX9" fmla="*/ 1131376 w 4850450"/>
                <a:gd name="connsiteY9" fmla="*/ 738683 h 1048649"/>
                <a:gd name="connsiteX10" fmla="*/ 1177871 w 4850450"/>
                <a:gd name="connsiteY10" fmla="*/ 723184 h 1048649"/>
                <a:gd name="connsiteX11" fmla="*/ 1239864 w 4850450"/>
                <a:gd name="connsiteY11" fmla="*/ 692188 h 1048649"/>
                <a:gd name="connsiteX12" fmla="*/ 1286359 w 4850450"/>
                <a:gd name="connsiteY12" fmla="*/ 676689 h 1048649"/>
                <a:gd name="connsiteX13" fmla="*/ 1394847 w 4850450"/>
                <a:gd name="connsiteY13" fmla="*/ 630195 h 1048649"/>
                <a:gd name="connsiteX14" fmla="*/ 1441342 w 4850450"/>
                <a:gd name="connsiteY14" fmla="*/ 599198 h 1048649"/>
                <a:gd name="connsiteX15" fmla="*/ 1580827 w 4850450"/>
                <a:gd name="connsiteY15" fmla="*/ 552703 h 1048649"/>
                <a:gd name="connsiteX16" fmla="*/ 1673817 w 4850450"/>
                <a:gd name="connsiteY16" fmla="*/ 521706 h 1048649"/>
                <a:gd name="connsiteX17" fmla="*/ 1720312 w 4850450"/>
                <a:gd name="connsiteY17" fmla="*/ 506208 h 1048649"/>
                <a:gd name="connsiteX18" fmla="*/ 1859796 w 4850450"/>
                <a:gd name="connsiteY18" fmla="*/ 475212 h 1048649"/>
                <a:gd name="connsiteX19" fmla="*/ 2030278 w 4850450"/>
                <a:gd name="connsiteY19" fmla="*/ 413218 h 1048649"/>
                <a:gd name="connsiteX20" fmla="*/ 2123268 w 4850450"/>
                <a:gd name="connsiteY20" fmla="*/ 382222 h 1048649"/>
                <a:gd name="connsiteX21" fmla="*/ 2169763 w 4850450"/>
                <a:gd name="connsiteY21" fmla="*/ 351225 h 1048649"/>
                <a:gd name="connsiteX22" fmla="*/ 2231756 w 4850450"/>
                <a:gd name="connsiteY22" fmla="*/ 335727 h 1048649"/>
                <a:gd name="connsiteX23" fmla="*/ 2303388 w 4850450"/>
                <a:gd name="connsiteY23" fmla="*/ 253049 h 1048649"/>
                <a:gd name="connsiteX24" fmla="*/ 2420949 w 4850450"/>
                <a:gd name="connsiteY24" fmla="*/ 209990 h 1048649"/>
                <a:gd name="connsiteX25" fmla="*/ 2522490 w 4850450"/>
                <a:gd name="connsiteY25" fmla="*/ 191056 h 1048649"/>
                <a:gd name="connsiteX26" fmla="*/ 2720756 w 4850450"/>
                <a:gd name="connsiteY26" fmla="*/ 144562 h 1048649"/>
                <a:gd name="connsiteX27" fmla="*/ 3263197 w 4850450"/>
                <a:gd name="connsiteY27" fmla="*/ 25701 h 1048649"/>
                <a:gd name="connsiteX28" fmla="*/ 3909352 w 4850450"/>
                <a:gd name="connsiteY28" fmla="*/ 65320 h 1048649"/>
                <a:gd name="connsiteX29" fmla="*/ 4277532 w 4850450"/>
                <a:gd name="connsiteY29" fmla="*/ 180744 h 1048649"/>
                <a:gd name="connsiteX30" fmla="*/ 4324027 w 4850450"/>
                <a:gd name="connsiteY30" fmla="*/ 196242 h 1048649"/>
                <a:gd name="connsiteX31" fmla="*/ 4386020 w 4850450"/>
                <a:gd name="connsiteY31" fmla="*/ 211740 h 1048649"/>
                <a:gd name="connsiteX32" fmla="*/ 4518560 w 4850450"/>
                <a:gd name="connsiteY32" fmla="*/ 197931 h 1048649"/>
                <a:gd name="connsiteX33" fmla="*/ 4733409 w 4850450"/>
                <a:gd name="connsiteY33" fmla="*/ 211680 h 1048649"/>
                <a:gd name="connsiteX34" fmla="*/ 4850450 w 4850450"/>
                <a:gd name="connsiteY34" fmla="*/ 170311 h 1048649"/>
                <a:gd name="connsiteX0" fmla="*/ 0 w 4850450"/>
                <a:gd name="connsiteY0" fmla="*/ 1033150 h 1048649"/>
                <a:gd name="connsiteX1" fmla="*/ 61993 w 4850450"/>
                <a:gd name="connsiteY1" fmla="*/ 1048649 h 1048649"/>
                <a:gd name="connsiteX2" fmla="*/ 340963 w 4850450"/>
                <a:gd name="connsiteY2" fmla="*/ 1017652 h 1048649"/>
                <a:gd name="connsiteX3" fmla="*/ 433952 w 4850450"/>
                <a:gd name="connsiteY3" fmla="*/ 1002154 h 1048649"/>
                <a:gd name="connsiteX4" fmla="*/ 542440 w 4850450"/>
                <a:gd name="connsiteY4" fmla="*/ 971157 h 1048649"/>
                <a:gd name="connsiteX5" fmla="*/ 697424 w 4850450"/>
                <a:gd name="connsiteY5" fmla="*/ 924662 h 1048649"/>
                <a:gd name="connsiteX6" fmla="*/ 743918 w 4850450"/>
                <a:gd name="connsiteY6" fmla="*/ 909164 h 1048649"/>
                <a:gd name="connsiteX7" fmla="*/ 883403 w 4850450"/>
                <a:gd name="connsiteY7" fmla="*/ 967781 h 1048649"/>
                <a:gd name="connsiteX8" fmla="*/ 1058645 w 4850450"/>
                <a:gd name="connsiteY8" fmla="*/ 854104 h 1048649"/>
                <a:gd name="connsiteX9" fmla="*/ 1131376 w 4850450"/>
                <a:gd name="connsiteY9" fmla="*/ 738683 h 1048649"/>
                <a:gd name="connsiteX10" fmla="*/ 1211637 w 4850450"/>
                <a:gd name="connsiteY10" fmla="*/ 795549 h 1048649"/>
                <a:gd name="connsiteX11" fmla="*/ 1239864 w 4850450"/>
                <a:gd name="connsiteY11" fmla="*/ 692188 h 1048649"/>
                <a:gd name="connsiteX12" fmla="*/ 1286359 w 4850450"/>
                <a:gd name="connsiteY12" fmla="*/ 676689 h 1048649"/>
                <a:gd name="connsiteX13" fmla="*/ 1394847 w 4850450"/>
                <a:gd name="connsiteY13" fmla="*/ 630195 h 1048649"/>
                <a:gd name="connsiteX14" fmla="*/ 1441342 w 4850450"/>
                <a:gd name="connsiteY14" fmla="*/ 599198 h 1048649"/>
                <a:gd name="connsiteX15" fmla="*/ 1580827 w 4850450"/>
                <a:gd name="connsiteY15" fmla="*/ 552703 h 1048649"/>
                <a:gd name="connsiteX16" fmla="*/ 1673817 w 4850450"/>
                <a:gd name="connsiteY16" fmla="*/ 521706 h 1048649"/>
                <a:gd name="connsiteX17" fmla="*/ 1720312 w 4850450"/>
                <a:gd name="connsiteY17" fmla="*/ 506208 h 1048649"/>
                <a:gd name="connsiteX18" fmla="*/ 1859796 w 4850450"/>
                <a:gd name="connsiteY18" fmla="*/ 475212 h 1048649"/>
                <a:gd name="connsiteX19" fmla="*/ 2030278 w 4850450"/>
                <a:gd name="connsiteY19" fmla="*/ 413218 h 1048649"/>
                <a:gd name="connsiteX20" fmla="*/ 2123268 w 4850450"/>
                <a:gd name="connsiteY20" fmla="*/ 382222 h 1048649"/>
                <a:gd name="connsiteX21" fmla="*/ 2169763 w 4850450"/>
                <a:gd name="connsiteY21" fmla="*/ 351225 h 1048649"/>
                <a:gd name="connsiteX22" fmla="*/ 2231756 w 4850450"/>
                <a:gd name="connsiteY22" fmla="*/ 335727 h 1048649"/>
                <a:gd name="connsiteX23" fmla="*/ 2303388 w 4850450"/>
                <a:gd name="connsiteY23" fmla="*/ 253049 h 1048649"/>
                <a:gd name="connsiteX24" fmla="*/ 2420949 w 4850450"/>
                <a:gd name="connsiteY24" fmla="*/ 209990 h 1048649"/>
                <a:gd name="connsiteX25" fmla="*/ 2522490 w 4850450"/>
                <a:gd name="connsiteY25" fmla="*/ 191056 h 1048649"/>
                <a:gd name="connsiteX26" fmla="*/ 2720756 w 4850450"/>
                <a:gd name="connsiteY26" fmla="*/ 144562 h 1048649"/>
                <a:gd name="connsiteX27" fmla="*/ 3263197 w 4850450"/>
                <a:gd name="connsiteY27" fmla="*/ 25701 h 1048649"/>
                <a:gd name="connsiteX28" fmla="*/ 3909352 w 4850450"/>
                <a:gd name="connsiteY28" fmla="*/ 65320 h 1048649"/>
                <a:gd name="connsiteX29" fmla="*/ 4277532 w 4850450"/>
                <a:gd name="connsiteY29" fmla="*/ 180744 h 1048649"/>
                <a:gd name="connsiteX30" fmla="*/ 4324027 w 4850450"/>
                <a:gd name="connsiteY30" fmla="*/ 196242 h 1048649"/>
                <a:gd name="connsiteX31" fmla="*/ 4386020 w 4850450"/>
                <a:gd name="connsiteY31" fmla="*/ 211740 h 1048649"/>
                <a:gd name="connsiteX32" fmla="*/ 4518560 w 4850450"/>
                <a:gd name="connsiteY32" fmla="*/ 197931 h 1048649"/>
                <a:gd name="connsiteX33" fmla="*/ 4733409 w 4850450"/>
                <a:gd name="connsiteY33" fmla="*/ 211680 h 1048649"/>
                <a:gd name="connsiteX34" fmla="*/ 4850450 w 4850450"/>
                <a:gd name="connsiteY34" fmla="*/ 170311 h 1048649"/>
                <a:gd name="connsiteX0" fmla="*/ 0 w 4850450"/>
                <a:gd name="connsiteY0" fmla="*/ 1033150 h 1048649"/>
                <a:gd name="connsiteX1" fmla="*/ 61993 w 4850450"/>
                <a:gd name="connsiteY1" fmla="*/ 1048649 h 1048649"/>
                <a:gd name="connsiteX2" fmla="*/ 340963 w 4850450"/>
                <a:gd name="connsiteY2" fmla="*/ 1017652 h 1048649"/>
                <a:gd name="connsiteX3" fmla="*/ 433952 w 4850450"/>
                <a:gd name="connsiteY3" fmla="*/ 1002154 h 1048649"/>
                <a:gd name="connsiteX4" fmla="*/ 542440 w 4850450"/>
                <a:gd name="connsiteY4" fmla="*/ 971157 h 1048649"/>
                <a:gd name="connsiteX5" fmla="*/ 697424 w 4850450"/>
                <a:gd name="connsiteY5" fmla="*/ 924662 h 1048649"/>
                <a:gd name="connsiteX6" fmla="*/ 743918 w 4850450"/>
                <a:gd name="connsiteY6" fmla="*/ 909164 h 1048649"/>
                <a:gd name="connsiteX7" fmla="*/ 883403 w 4850450"/>
                <a:gd name="connsiteY7" fmla="*/ 967781 h 1048649"/>
                <a:gd name="connsiteX8" fmla="*/ 1058645 w 4850450"/>
                <a:gd name="connsiteY8" fmla="*/ 854104 h 1048649"/>
                <a:gd name="connsiteX9" fmla="*/ 1211637 w 4850450"/>
                <a:gd name="connsiteY9" fmla="*/ 795549 h 1048649"/>
                <a:gd name="connsiteX10" fmla="*/ 1239864 w 4850450"/>
                <a:gd name="connsiteY10" fmla="*/ 692188 h 1048649"/>
                <a:gd name="connsiteX11" fmla="*/ 1286359 w 4850450"/>
                <a:gd name="connsiteY11" fmla="*/ 676689 h 1048649"/>
                <a:gd name="connsiteX12" fmla="*/ 1394847 w 4850450"/>
                <a:gd name="connsiteY12" fmla="*/ 630195 h 1048649"/>
                <a:gd name="connsiteX13" fmla="*/ 1441342 w 4850450"/>
                <a:gd name="connsiteY13" fmla="*/ 599198 h 1048649"/>
                <a:gd name="connsiteX14" fmla="*/ 1580827 w 4850450"/>
                <a:gd name="connsiteY14" fmla="*/ 552703 h 1048649"/>
                <a:gd name="connsiteX15" fmla="*/ 1673817 w 4850450"/>
                <a:gd name="connsiteY15" fmla="*/ 521706 h 1048649"/>
                <a:gd name="connsiteX16" fmla="*/ 1720312 w 4850450"/>
                <a:gd name="connsiteY16" fmla="*/ 506208 h 1048649"/>
                <a:gd name="connsiteX17" fmla="*/ 1859796 w 4850450"/>
                <a:gd name="connsiteY17" fmla="*/ 475212 h 1048649"/>
                <a:gd name="connsiteX18" fmla="*/ 2030278 w 4850450"/>
                <a:gd name="connsiteY18" fmla="*/ 413218 h 1048649"/>
                <a:gd name="connsiteX19" fmla="*/ 2123268 w 4850450"/>
                <a:gd name="connsiteY19" fmla="*/ 382222 h 1048649"/>
                <a:gd name="connsiteX20" fmla="*/ 2169763 w 4850450"/>
                <a:gd name="connsiteY20" fmla="*/ 351225 h 1048649"/>
                <a:gd name="connsiteX21" fmla="*/ 2231756 w 4850450"/>
                <a:gd name="connsiteY21" fmla="*/ 335727 h 1048649"/>
                <a:gd name="connsiteX22" fmla="*/ 2303388 w 4850450"/>
                <a:gd name="connsiteY22" fmla="*/ 253049 h 1048649"/>
                <a:gd name="connsiteX23" fmla="*/ 2420949 w 4850450"/>
                <a:gd name="connsiteY23" fmla="*/ 209990 h 1048649"/>
                <a:gd name="connsiteX24" fmla="*/ 2522490 w 4850450"/>
                <a:gd name="connsiteY24" fmla="*/ 191056 h 1048649"/>
                <a:gd name="connsiteX25" fmla="*/ 2720756 w 4850450"/>
                <a:gd name="connsiteY25" fmla="*/ 144562 h 1048649"/>
                <a:gd name="connsiteX26" fmla="*/ 3263197 w 4850450"/>
                <a:gd name="connsiteY26" fmla="*/ 25701 h 1048649"/>
                <a:gd name="connsiteX27" fmla="*/ 3909352 w 4850450"/>
                <a:gd name="connsiteY27" fmla="*/ 65320 h 1048649"/>
                <a:gd name="connsiteX28" fmla="*/ 4277532 w 4850450"/>
                <a:gd name="connsiteY28" fmla="*/ 180744 h 1048649"/>
                <a:gd name="connsiteX29" fmla="*/ 4324027 w 4850450"/>
                <a:gd name="connsiteY29" fmla="*/ 196242 h 1048649"/>
                <a:gd name="connsiteX30" fmla="*/ 4386020 w 4850450"/>
                <a:gd name="connsiteY30" fmla="*/ 211740 h 1048649"/>
                <a:gd name="connsiteX31" fmla="*/ 4518560 w 4850450"/>
                <a:gd name="connsiteY31" fmla="*/ 197931 h 1048649"/>
                <a:gd name="connsiteX32" fmla="*/ 4733409 w 4850450"/>
                <a:gd name="connsiteY32" fmla="*/ 211680 h 1048649"/>
                <a:gd name="connsiteX33" fmla="*/ 4850450 w 4850450"/>
                <a:gd name="connsiteY33" fmla="*/ 170311 h 1048649"/>
                <a:gd name="connsiteX0" fmla="*/ 0 w 4850450"/>
                <a:gd name="connsiteY0" fmla="*/ 1033150 h 1048649"/>
                <a:gd name="connsiteX1" fmla="*/ 61993 w 4850450"/>
                <a:gd name="connsiteY1" fmla="*/ 1048649 h 1048649"/>
                <a:gd name="connsiteX2" fmla="*/ 340963 w 4850450"/>
                <a:gd name="connsiteY2" fmla="*/ 1017652 h 1048649"/>
                <a:gd name="connsiteX3" fmla="*/ 433952 w 4850450"/>
                <a:gd name="connsiteY3" fmla="*/ 1002154 h 1048649"/>
                <a:gd name="connsiteX4" fmla="*/ 542440 w 4850450"/>
                <a:gd name="connsiteY4" fmla="*/ 971157 h 1048649"/>
                <a:gd name="connsiteX5" fmla="*/ 697424 w 4850450"/>
                <a:gd name="connsiteY5" fmla="*/ 924662 h 1048649"/>
                <a:gd name="connsiteX6" fmla="*/ 703398 w 4850450"/>
                <a:gd name="connsiteY6" fmla="*/ 969469 h 1048649"/>
                <a:gd name="connsiteX7" fmla="*/ 883403 w 4850450"/>
                <a:gd name="connsiteY7" fmla="*/ 967781 h 1048649"/>
                <a:gd name="connsiteX8" fmla="*/ 1058645 w 4850450"/>
                <a:gd name="connsiteY8" fmla="*/ 854104 h 1048649"/>
                <a:gd name="connsiteX9" fmla="*/ 1211637 w 4850450"/>
                <a:gd name="connsiteY9" fmla="*/ 795549 h 1048649"/>
                <a:gd name="connsiteX10" fmla="*/ 1239864 w 4850450"/>
                <a:gd name="connsiteY10" fmla="*/ 692188 h 1048649"/>
                <a:gd name="connsiteX11" fmla="*/ 1286359 w 4850450"/>
                <a:gd name="connsiteY11" fmla="*/ 676689 h 1048649"/>
                <a:gd name="connsiteX12" fmla="*/ 1394847 w 4850450"/>
                <a:gd name="connsiteY12" fmla="*/ 630195 h 1048649"/>
                <a:gd name="connsiteX13" fmla="*/ 1441342 w 4850450"/>
                <a:gd name="connsiteY13" fmla="*/ 599198 h 1048649"/>
                <a:gd name="connsiteX14" fmla="*/ 1580827 w 4850450"/>
                <a:gd name="connsiteY14" fmla="*/ 552703 h 1048649"/>
                <a:gd name="connsiteX15" fmla="*/ 1673817 w 4850450"/>
                <a:gd name="connsiteY15" fmla="*/ 521706 h 1048649"/>
                <a:gd name="connsiteX16" fmla="*/ 1720312 w 4850450"/>
                <a:gd name="connsiteY16" fmla="*/ 506208 h 1048649"/>
                <a:gd name="connsiteX17" fmla="*/ 1859796 w 4850450"/>
                <a:gd name="connsiteY17" fmla="*/ 475212 h 1048649"/>
                <a:gd name="connsiteX18" fmla="*/ 2030278 w 4850450"/>
                <a:gd name="connsiteY18" fmla="*/ 413218 h 1048649"/>
                <a:gd name="connsiteX19" fmla="*/ 2123268 w 4850450"/>
                <a:gd name="connsiteY19" fmla="*/ 382222 h 1048649"/>
                <a:gd name="connsiteX20" fmla="*/ 2169763 w 4850450"/>
                <a:gd name="connsiteY20" fmla="*/ 351225 h 1048649"/>
                <a:gd name="connsiteX21" fmla="*/ 2231756 w 4850450"/>
                <a:gd name="connsiteY21" fmla="*/ 335727 h 1048649"/>
                <a:gd name="connsiteX22" fmla="*/ 2303388 w 4850450"/>
                <a:gd name="connsiteY22" fmla="*/ 253049 h 1048649"/>
                <a:gd name="connsiteX23" fmla="*/ 2420949 w 4850450"/>
                <a:gd name="connsiteY23" fmla="*/ 209990 h 1048649"/>
                <a:gd name="connsiteX24" fmla="*/ 2522490 w 4850450"/>
                <a:gd name="connsiteY24" fmla="*/ 191056 h 1048649"/>
                <a:gd name="connsiteX25" fmla="*/ 2720756 w 4850450"/>
                <a:gd name="connsiteY25" fmla="*/ 144562 h 1048649"/>
                <a:gd name="connsiteX26" fmla="*/ 3263197 w 4850450"/>
                <a:gd name="connsiteY26" fmla="*/ 25701 h 1048649"/>
                <a:gd name="connsiteX27" fmla="*/ 3909352 w 4850450"/>
                <a:gd name="connsiteY27" fmla="*/ 65320 h 1048649"/>
                <a:gd name="connsiteX28" fmla="*/ 4277532 w 4850450"/>
                <a:gd name="connsiteY28" fmla="*/ 180744 h 1048649"/>
                <a:gd name="connsiteX29" fmla="*/ 4324027 w 4850450"/>
                <a:gd name="connsiteY29" fmla="*/ 196242 h 1048649"/>
                <a:gd name="connsiteX30" fmla="*/ 4386020 w 4850450"/>
                <a:gd name="connsiteY30" fmla="*/ 211740 h 1048649"/>
                <a:gd name="connsiteX31" fmla="*/ 4518560 w 4850450"/>
                <a:gd name="connsiteY31" fmla="*/ 197931 h 1048649"/>
                <a:gd name="connsiteX32" fmla="*/ 4733409 w 4850450"/>
                <a:gd name="connsiteY32" fmla="*/ 211680 h 1048649"/>
                <a:gd name="connsiteX33" fmla="*/ 4850450 w 4850450"/>
                <a:gd name="connsiteY33" fmla="*/ 170311 h 1048649"/>
                <a:gd name="connsiteX0" fmla="*/ 0 w 4850450"/>
                <a:gd name="connsiteY0" fmla="*/ 1033150 h 1048649"/>
                <a:gd name="connsiteX1" fmla="*/ 61993 w 4850450"/>
                <a:gd name="connsiteY1" fmla="*/ 1048649 h 1048649"/>
                <a:gd name="connsiteX2" fmla="*/ 340963 w 4850450"/>
                <a:gd name="connsiteY2" fmla="*/ 1017652 h 1048649"/>
                <a:gd name="connsiteX3" fmla="*/ 433952 w 4850450"/>
                <a:gd name="connsiteY3" fmla="*/ 1002154 h 1048649"/>
                <a:gd name="connsiteX4" fmla="*/ 542440 w 4850450"/>
                <a:gd name="connsiteY4" fmla="*/ 971157 h 1048649"/>
                <a:gd name="connsiteX5" fmla="*/ 703398 w 4850450"/>
                <a:gd name="connsiteY5" fmla="*/ 969469 h 1048649"/>
                <a:gd name="connsiteX6" fmla="*/ 883403 w 4850450"/>
                <a:gd name="connsiteY6" fmla="*/ 967781 h 1048649"/>
                <a:gd name="connsiteX7" fmla="*/ 1058645 w 4850450"/>
                <a:gd name="connsiteY7" fmla="*/ 854104 h 1048649"/>
                <a:gd name="connsiteX8" fmla="*/ 1211637 w 4850450"/>
                <a:gd name="connsiteY8" fmla="*/ 795549 h 1048649"/>
                <a:gd name="connsiteX9" fmla="*/ 1239864 w 4850450"/>
                <a:gd name="connsiteY9" fmla="*/ 692188 h 1048649"/>
                <a:gd name="connsiteX10" fmla="*/ 1286359 w 4850450"/>
                <a:gd name="connsiteY10" fmla="*/ 676689 h 1048649"/>
                <a:gd name="connsiteX11" fmla="*/ 1394847 w 4850450"/>
                <a:gd name="connsiteY11" fmla="*/ 630195 h 1048649"/>
                <a:gd name="connsiteX12" fmla="*/ 1441342 w 4850450"/>
                <a:gd name="connsiteY12" fmla="*/ 599198 h 1048649"/>
                <a:gd name="connsiteX13" fmla="*/ 1580827 w 4850450"/>
                <a:gd name="connsiteY13" fmla="*/ 552703 h 1048649"/>
                <a:gd name="connsiteX14" fmla="*/ 1673817 w 4850450"/>
                <a:gd name="connsiteY14" fmla="*/ 521706 h 1048649"/>
                <a:gd name="connsiteX15" fmla="*/ 1720312 w 4850450"/>
                <a:gd name="connsiteY15" fmla="*/ 506208 h 1048649"/>
                <a:gd name="connsiteX16" fmla="*/ 1859796 w 4850450"/>
                <a:gd name="connsiteY16" fmla="*/ 475212 h 1048649"/>
                <a:gd name="connsiteX17" fmla="*/ 2030278 w 4850450"/>
                <a:gd name="connsiteY17" fmla="*/ 413218 h 1048649"/>
                <a:gd name="connsiteX18" fmla="*/ 2123268 w 4850450"/>
                <a:gd name="connsiteY18" fmla="*/ 382222 h 1048649"/>
                <a:gd name="connsiteX19" fmla="*/ 2169763 w 4850450"/>
                <a:gd name="connsiteY19" fmla="*/ 351225 h 1048649"/>
                <a:gd name="connsiteX20" fmla="*/ 2231756 w 4850450"/>
                <a:gd name="connsiteY20" fmla="*/ 335727 h 1048649"/>
                <a:gd name="connsiteX21" fmla="*/ 2303388 w 4850450"/>
                <a:gd name="connsiteY21" fmla="*/ 253049 h 1048649"/>
                <a:gd name="connsiteX22" fmla="*/ 2420949 w 4850450"/>
                <a:gd name="connsiteY22" fmla="*/ 209990 h 1048649"/>
                <a:gd name="connsiteX23" fmla="*/ 2522490 w 4850450"/>
                <a:gd name="connsiteY23" fmla="*/ 191056 h 1048649"/>
                <a:gd name="connsiteX24" fmla="*/ 2720756 w 4850450"/>
                <a:gd name="connsiteY24" fmla="*/ 144562 h 1048649"/>
                <a:gd name="connsiteX25" fmla="*/ 3263197 w 4850450"/>
                <a:gd name="connsiteY25" fmla="*/ 25701 h 1048649"/>
                <a:gd name="connsiteX26" fmla="*/ 3909352 w 4850450"/>
                <a:gd name="connsiteY26" fmla="*/ 65320 h 1048649"/>
                <a:gd name="connsiteX27" fmla="*/ 4277532 w 4850450"/>
                <a:gd name="connsiteY27" fmla="*/ 180744 h 1048649"/>
                <a:gd name="connsiteX28" fmla="*/ 4324027 w 4850450"/>
                <a:gd name="connsiteY28" fmla="*/ 196242 h 1048649"/>
                <a:gd name="connsiteX29" fmla="*/ 4386020 w 4850450"/>
                <a:gd name="connsiteY29" fmla="*/ 211740 h 1048649"/>
                <a:gd name="connsiteX30" fmla="*/ 4518560 w 4850450"/>
                <a:gd name="connsiteY30" fmla="*/ 197931 h 1048649"/>
                <a:gd name="connsiteX31" fmla="*/ 4733409 w 4850450"/>
                <a:gd name="connsiteY31" fmla="*/ 211680 h 1048649"/>
                <a:gd name="connsiteX32" fmla="*/ 4850450 w 4850450"/>
                <a:gd name="connsiteY32" fmla="*/ 170311 h 1048649"/>
                <a:gd name="connsiteX0" fmla="*/ 0 w 4850450"/>
                <a:gd name="connsiteY0" fmla="*/ 1033150 h 1067980"/>
                <a:gd name="connsiteX1" fmla="*/ 61993 w 4850450"/>
                <a:gd name="connsiteY1" fmla="*/ 1048649 h 1067980"/>
                <a:gd name="connsiteX2" fmla="*/ 340963 w 4850450"/>
                <a:gd name="connsiteY2" fmla="*/ 1017652 h 1067980"/>
                <a:gd name="connsiteX3" fmla="*/ 433952 w 4850450"/>
                <a:gd name="connsiteY3" fmla="*/ 1002154 h 1067980"/>
                <a:gd name="connsiteX4" fmla="*/ 515428 w 4850450"/>
                <a:gd name="connsiteY4" fmla="*/ 1067645 h 1067980"/>
                <a:gd name="connsiteX5" fmla="*/ 703398 w 4850450"/>
                <a:gd name="connsiteY5" fmla="*/ 969469 h 1067980"/>
                <a:gd name="connsiteX6" fmla="*/ 883403 w 4850450"/>
                <a:gd name="connsiteY6" fmla="*/ 967781 h 1067980"/>
                <a:gd name="connsiteX7" fmla="*/ 1058645 w 4850450"/>
                <a:gd name="connsiteY7" fmla="*/ 854104 h 1067980"/>
                <a:gd name="connsiteX8" fmla="*/ 1211637 w 4850450"/>
                <a:gd name="connsiteY8" fmla="*/ 795549 h 1067980"/>
                <a:gd name="connsiteX9" fmla="*/ 1239864 w 4850450"/>
                <a:gd name="connsiteY9" fmla="*/ 692188 h 1067980"/>
                <a:gd name="connsiteX10" fmla="*/ 1286359 w 4850450"/>
                <a:gd name="connsiteY10" fmla="*/ 676689 h 1067980"/>
                <a:gd name="connsiteX11" fmla="*/ 1394847 w 4850450"/>
                <a:gd name="connsiteY11" fmla="*/ 630195 h 1067980"/>
                <a:gd name="connsiteX12" fmla="*/ 1441342 w 4850450"/>
                <a:gd name="connsiteY12" fmla="*/ 599198 h 1067980"/>
                <a:gd name="connsiteX13" fmla="*/ 1580827 w 4850450"/>
                <a:gd name="connsiteY13" fmla="*/ 552703 h 1067980"/>
                <a:gd name="connsiteX14" fmla="*/ 1673817 w 4850450"/>
                <a:gd name="connsiteY14" fmla="*/ 521706 h 1067980"/>
                <a:gd name="connsiteX15" fmla="*/ 1720312 w 4850450"/>
                <a:gd name="connsiteY15" fmla="*/ 506208 h 1067980"/>
                <a:gd name="connsiteX16" fmla="*/ 1859796 w 4850450"/>
                <a:gd name="connsiteY16" fmla="*/ 475212 h 1067980"/>
                <a:gd name="connsiteX17" fmla="*/ 2030278 w 4850450"/>
                <a:gd name="connsiteY17" fmla="*/ 413218 h 1067980"/>
                <a:gd name="connsiteX18" fmla="*/ 2123268 w 4850450"/>
                <a:gd name="connsiteY18" fmla="*/ 382222 h 1067980"/>
                <a:gd name="connsiteX19" fmla="*/ 2169763 w 4850450"/>
                <a:gd name="connsiteY19" fmla="*/ 351225 h 1067980"/>
                <a:gd name="connsiteX20" fmla="*/ 2231756 w 4850450"/>
                <a:gd name="connsiteY20" fmla="*/ 335727 h 1067980"/>
                <a:gd name="connsiteX21" fmla="*/ 2303388 w 4850450"/>
                <a:gd name="connsiteY21" fmla="*/ 253049 h 1067980"/>
                <a:gd name="connsiteX22" fmla="*/ 2420949 w 4850450"/>
                <a:gd name="connsiteY22" fmla="*/ 209990 h 1067980"/>
                <a:gd name="connsiteX23" fmla="*/ 2522490 w 4850450"/>
                <a:gd name="connsiteY23" fmla="*/ 191056 h 1067980"/>
                <a:gd name="connsiteX24" fmla="*/ 2720756 w 4850450"/>
                <a:gd name="connsiteY24" fmla="*/ 144562 h 1067980"/>
                <a:gd name="connsiteX25" fmla="*/ 3263197 w 4850450"/>
                <a:gd name="connsiteY25" fmla="*/ 25701 h 1067980"/>
                <a:gd name="connsiteX26" fmla="*/ 3909352 w 4850450"/>
                <a:gd name="connsiteY26" fmla="*/ 65320 h 1067980"/>
                <a:gd name="connsiteX27" fmla="*/ 4277532 w 4850450"/>
                <a:gd name="connsiteY27" fmla="*/ 180744 h 1067980"/>
                <a:gd name="connsiteX28" fmla="*/ 4324027 w 4850450"/>
                <a:gd name="connsiteY28" fmla="*/ 196242 h 1067980"/>
                <a:gd name="connsiteX29" fmla="*/ 4386020 w 4850450"/>
                <a:gd name="connsiteY29" fmla="*/ 211740 h 1067980"/>
                <a:gd name="connsiteX30" fmla="*/ 4518560 w 4850450"/>
                <a:gd name="connsiteY30" fmla="*/ 197931 h 1067980"/>
                <a:gd name="connsiteX31" fmla="*/ 4733409 w 4850450"/>
                <a:gd name="connsiteY31" fmla="*/ 211680 h 1067980"/>
                <a:gd name="connsiteX32" fmla="*/ 4850450 w 4850450"/>
                <a:gd name="connsiteY32" fmla="*/ 170311 h 1067980"/>
                <a:gd name="connsiteX0" fmla="*/ 0 w 4850450"/>
                <a:gd name="connsiteY0" fmla="*/ 1033150 h 1080849"/>
                <a:gd name="connsiteX1" fmla="*/ 61993 w 4850450"/>
                <a:gd name="connsiteY1" fmla="*/ 1048649 h 1080849"/>
                <a:gd name="connsiteX2" fmla="*/ 340963 w 4850450"/>
                <a:gd name="connsiteY2" fmla="*/ 1017652 h 1080849"/>
                <a:gd name="connsiteX3" fmla="*/ 366420 w 4850450"/>
                <a:gd name="connsiteY3" fmla="*/ 1074519 h 1080849"/>
                <a:gd name="connsiteX4" fmla="*/ 515428 w 4850450"/>
                <a:gd name="connsiteY4" fmla="*/ 1067645 h 1080849"/>
                <a:gd name="connsiteX5" fmla="*/ 703398 w 4850450"/>
                <a:gd name="connsiteY5" fmla="*/ 969469 h 1080849"/>
                <a:gd name="connsiteX6" fmla="*/ 883403 w 4850450"/>
                <a:gd name="connsiteY6" fmla="*/ 967781 h 1080849"/>
                <a:gd name="connsiteX7" fmla="*/ 1058645 w 4850450"/>
                <a:gd name="connsiteY7" fmla="*/ 854104 h 1080849"/>
                <a:gd name="connsiteX8" fmla="*/ 1211637 w 4850450"/>
                <a:gd name="connsiteY8" fmla="*/ 795549 h 1080849"/>
                <a:gd name="connsiteX9" fmla="*/ 1239864 w 4850450"/>
                <a:gd name="connsiteY9" fmla="*/ 692188 h 1080849"/>
                <a:gd name="connsiteX10" fmla="*/ 1286359 w 4850450"/>
                <a:gd name="connsiteY10" fmla="*/ 676689 h 1080849"/>
                <a:gd name="connsiteX11" fmla="*/ 1394847 w 4850450"/>
                <a:gd name="connsiteY11" fmla="*/ 630195 h 1080849"/>
                <a:gd name="connsiteX12" fmla="*/ 1441342 w 4850450"/>
                <a:gd name="connsiteY12" fmla="*/ 599198 h 1080849"/>
                <a:gd name="connsiteX13" fmla="*/ 1580827 w 4850450"/>
                <a:gd name="connsiteY13" fmla="*/ 552703 h 1080849"/>
                <a:gd name="connsiteX14" fmla="*/ 1673817 w 4850450"/>
                <a:gd name="connsiteY14" fmla="*/ 521706 h 1080849"/>
                <a:gd name="connsiteX15" fmla="*/ 1720312 w 4850450"/>
                <a:gd name="connsiteY15" fmla="*/ 506208 h 1080849"/>
                <a:gd name="connsiteX16" fmla="*/ 1859796 w 4850450"/>
                <a:gd name="connsiteY16" fmla="*/ 475212 h 1080849"/>
                <a:gd name="connsiteX17" fmla="*/ 2030278 w 4850450"/>
                <a:gd name="connsiteY17" fmla="*/ 413218 h 1080849"/>
                <a:gd name="connsiteX18" fmla="*/ 2123268 w 4850450"/>
                <a:gd name="connsiteY18" fmla="*/ 382222 h 1080849"/>
                <a:gd name="connsiteX19" fmla="*/ 2169763 w 4850450"/>
                <a:gd name="connsiteY19" fmla="*/ 351225 h 1080849"/>
                <a:gd name="connsiteX20" fmla="*/ 2231756 w 4850450"/>
                <a:gd name="connsiteY20" fmla="*/ 335727 h 1080849"/>
                <a:gd name="connsiteX21" fmla="*/ 2303388 w 4850450"/>
                <a:gd name="connsiteY21" fmla="*/ 253049 h 1080849"/>
                <a:gd name="connsiteX22" fmla="*/ 2420949 w 4850450"/>
                <a:gd name="connsiteY22" fmla="*/ 209990 h 1080849"/>
                <a:gd name="connsiteX23" fmla="*/ 2522490 w 4850450"/>
                <a:gd name="connsiteY23" fmla="*/ 191056 h 1080849"/>
                <a:gd name="connsiteX24" fmla="*/ 2720756 w 4850450"/>
                <a:gd name="connsiteY24" fmla="*/ 144562 h 1080849"/>
                <a:gd name="connsiteX25" fmla="*/ 3263197 w 4850450"/>
                <a:gd name="connsiteY25" fmla="*/ 25701 h 1080849"/>
                <a:gd name="connsiteX26" fmla="*/ 3909352 w 4850450"/>
                <a:gd name="connsiteY26" fmla="*/ 65320 h 1080849"/>
                <a:gd name="connsiteX27" fmla="*/ 4277532 w 4850450"/>
                <a:gd name="connsiteY27" fmla="*/ 180744 h 1080849"/>
                <a:gd name="connsiteX28" fmla="*/ 4324027 w 4850450"/>
                <a:gd name="connsiteY28" fmla="*/ 196242 h 1080849"/>
                <a:gd name="connsiteX29" fmla="*/ 4386020 w 4850450"/>
                <a:gd name="connsiteY29" fmla="*/ 211740 h 1080849"/>
                <a:gd name="connsiteX30" fmla="*/ 4518560 w 4850450"/>
                <a:gd name="connsiteY30" fmla="*/ 197931 h 1080849"/>
                <a:gd name="connsiteX31" fmla="*/ 4733409 w 4850450"/>
                <a:gd name="connsiteY31" fmla="*/ 211680 h 1080849"/>
                <a:gd name="connsiteX32" fmla="*/ 4850450 w 4850450"/>
                <a:gd name="connsiteY32" fmla="*/ 170311 h 1080849"/>
                <a:gd name="connsiteX0" fmla="*/ 0 w 4850450"/>
                <a:gd name="connsiteY0" fmla="*/ 1033150 h 1102555"/>
                <a:gd name="connsiteX1" fmla="*/ 61993 w 4850450"/>
                <a:gd name="connsiteY1" fmla="*/ 1048649 h 1102555"/>
                <a:gd name="connsiteX2" fmla="*/ 199147 w 4850450"/>
                <a:gd name="connsiteY2" fmla="*/ 1102079 h 1102555"/>
                <a:gd name="connsiteX3" fmla="*/ 366420 w 4850450"/>
                <a:gd name="connsiteY3" fmla="*/ 1074519 h 1102555"/>
                <a:gd name="connsiteX4" fmla="*/ 515428 w 4850450"/>
                <a:gd name="connsiteY4" fmla="*/ 1067645 h 1102555"/>
                <a:gd name="connsiteX5" fmla="*/ 703398 w 4850450"/>
                <a:gd name="connsiteY5" fmla="*/ 969469 h 1102555"/>
                <a:gd name="connsiteX6" fmla="*/ 883403 w 4850450"/>
                <a:gd name="connsiteY6" fmla="*/ 967781 h 1102555"/>
                <a:gd name="connsiteX7" fmla="*/ 1058645 w 4850450"/>
                <a:gd name="connsiteY7" fmla="*/ 854104 h 1102555"/>
                <a:gd name="connsiteX8" fmla="*/ 1211637 w 4850450"/>
                <a:gd name="connsiteY8" fmla="*/ 795549 h 1102555"/>
                <a:gd name="connsiteX9" fmla="*/ 1239864 w 4850450"/>
                <a:gd name="connsiteY9" fmla="*/ 692188 h 1102555"/>
                <a:gd name="connsiteX10" fmla="*/ 1286359 w 4850450"/>
                <a:gd name="connsiteY10" fmla="*/ 676689 h 1102555"/>
                <a:gd name="connsiteX11" fmla="*/ 1394847 w 4850450"/>
                <a:gd name="connsiteY11" fmla="*/ 630195 h 1102555"/>
                <a:gd name="connsiteX12" fmla="*/ 1441342 w 4850450"/>
                <a:gd name="connsiteY12" fmla="*/ 599198 h 1102555"/>
                <a:gd name="connsiteX13" fmla="*/ 1580827 w 4850450"/>
                <a:gd name="connsiteY13" fmla="*/ 552703 h 1102555"/>
                <a:gd name="connsiteX14" fmla="*/ 1673817 w 4850450"/>
                <a:gd name="connsiteY14" fmla="*/ 521706 h 1102555"/>
                <a:gd name="connsiteX15" fmla="*/ 1720312 w 4850450"/>
                <a:gd name="connsiteY15" fmla="*/ 506208 h 1102555"/>
                <a:gd name="connsiteX16" fmla="*/ 1859796 w 4850450"/>
                <a:gd name="connsiteY16" fmla="*/ 475212 h 1102555"/>
                <a:gd name="connsiteX17" fmla="*/ 2030278 w 4850450"/>
                <a:gd name="connsiteY17" fmla="*/ 413218 h 1102555"/>
                <a:gd name="connsiteX18" fmla="*/ 2123268 w 4850450"/>
                <a:gd name="connsiteY18" fmla="*/ 382222 h 1102555"/>
                <a:gd name="connsiteX19" fmla="*/ 2169763 w 4850450"/>
                <a:gd name="connsiteY19" fmla="*/ 351225 h 1102555"/>
                <a:gd name="connsiteX20" fmla="*/ 2231756 w 4850450"/>
                <a:gd name="connsiteY20" fmla="*/ 335727 h 1102555"/>
                <a:gd name="connsiteX21" fmla="*/ 2303388 w 4850450"/>
                <a:gd name="connsiteY21" fmla="*/ 253049 h 1102555"/>
                <a:gd name="connsiteX22" fmla="*/ 2420949 w 4850450"/>
                <a:gd name="connsiteY22" fmla="*/ 209990 h 1102555"/>
                <a:gd name="connsiteX23" fmla="*/ 2522490 w 4850450"/>
                <a:gd name="connsiteY23" fmla="*/ 191056 h 1102555"/>
                <a:gd name="connsiteX24" fmla="*/ 2720756 w 4850450"/>
                <a:gd name="connsiteY24" fmla="*/ 144562 h 1102555"/>
                <a:gd name="connsiteX25" fmla="*/ 3263197 w 4850450"/>
                <a:gd name="connsiteY25" fmla="*/ 25701 h 1102555"/>
                <a:gd name="connsiteX26" fmla="*/ 3909352 w 4850450"/>
                <a:gd name="connsiteY26" fmla="*/ 65320 h 1102555"/>
                <a:gd name="connsiteX27" fmla="*/ 4277532 w 4850450"/>
                <a:gd name="connsiteY27" fmla="*/ 180744 h 1102555"/>
                <a:gd name="connsiteX28" fmla="*/ 4324027 w 4850450"/>
                <a:gd name="connsiteY28" fmla="*/ 196242 h 1102555"/>
                <a:gd name="connsiteX29" fmla="*/ 4386020 w 4850450"/>
                <a:gd name="connsiteY29" fmla="*/ 211740 h 1102555"/>
                <a:gd name="connsiteX30" fmla="*/ 4518560 w 4850450"/>
                <a:gd name="connsiteY30" fmla="*/ 197931 h 1102555"/>
                <a:gd name="connsiteX31" fmla="*/ 4733409 w 4850450"/>
                <a:gd name="connsiteY31" fmla="*/ 211680 h 1102555"/>
                <a:gd name="connsiteX32" fmla="*/ 4850450 w 4850450"/>
                <a:gd name="connsiteY32" fmla="*/ 170311 h 1102555"/>
                <a:gd name="connsiteX0" fmla="*/ 4512 w 4854962"/>
                <a:gd name="connsiteY0" fmla="*/ 1033150 h 1105235"/>
                <a:gd name="connsiteX1" fmla="*/ 12480 w 4854962"/>
                <a:gd name="connsiteY1" fmla="*/ 1096893 h 1105235"/>
                <a:gd name="connsiteX2" fmla="*/ 203659 w 4854962"/>
                <a:gd name="connsiteY2" fmla="*/ 1102079 h 1105235"/>
                <a:gd name="connsiteX3" fmla="*/ 370932 w 4854962"/>
                <a:gd name="connsiteY3" fmla="*/ 1074519 h 1105235"/>
                <a:gd name="connsiteX4" fmla="*/ 519940 w 4854962"/>
                <a:gd name="connsiteY4" fmla="*/ 1067645 h 1105235"/>
                <a:gd name="connsiteX5" fmla="*/ 707910 w 4854962"/>
                <a:gd name="connsiteY5" fmla="*/ 969469 h 1105235"/>
                <a:gd name="connsiteX6" fmla="*/ 887915 w 4854962"/>
                <a:gd name="connsiteY6" fmla="*/ 967781 h 1105235"/>
                <a:gd name="connsiteX7" fmla="*/ 1063157 w 4854962"/>
                <a:gd name="connsiteY7" fmla="*/ 854104 h 1105235"/>
                <a:gd name="connsiteX8" fmla="*/ 1216149 w 4854962"/>
                <a:gd name="connsiteY8" fmla="*/ 795549 h 1105235"/>
                <a:gd name="connsiteX9" fmla="*/ 1244376 w 4854962"/>
                <a:gd name="connsiteY9" fmla="*/ 692188 h 1105235"/>
                <a:gd name="connsiteX10" fmla="*/ 1290871 w 4854962"/>
                <a:gd name="connsiteY10" fmla="*/ 676689 h 1105235"/>
                <a:gd name="connsiteX11" fmla="*/ 1399359 w 4854962"/>
                <a:gd name="connsiteY11" fmla="*/ 630195 h 1105235"/>
                <a:gd name="connsiteX12" fmla="*/ 1445854 w 4854962"/>
                <a:gd name="connsiteY12" fmla="*/ 599198 h 1105235"/>
                <a:gd name="connsiteX13" fmla="*/ 1585339 w 4854962"/>
                <a:gd name="connsiteY13" fmla="*/ 552703 h 1105235"/>
                <a:gd name="connsiteX14" fmla="*/ 1678329 w 4854962"/>
                <a:gd name="connsiteY14" fmla="*/ 521706 h 1105235"/>
                <a:gd name="connsiteX15" fmla="*/ 1724824 w 4854962"/>
                <a:gd name="connsiteY15" fmla="*/ 506208 h 1105235"/>
                <a:gd name="connsiteX16" fmla="*/ 1864308 w 4854962"/>
                <a:gd name="connsiteY16" fmla="*/ 475212 h 1105235"/>
                <a:gd name="connsiteX17" fmla="*/ 2034790 w 4854962"/>
                <a:gd name="connsiteY17" fmla="*/ 413218 h 1105235"/>
                <a:gd name="connsiteX18" fmla="*/ 2127780 w 4854962"/>
                <a:gd name="connsiteY18" fmla="*/ 382222 h 1105235"/>
                <a:gd name="connsiteX19" fmla="*/ 2174275 w 4854962"/>
                <a:gd name="connsiteY19" fmla="*/ 351225 h 1105235"/>
                <a:gd name="connsiteX20" fmla="*/ 2236268 w 4854962"/>
                <a:gd name="connsiteY20" fmla="*/ 335727 h 1105235"/>
                <a:gd name="connsiteX21" fmla="*/ 2307900 w 4854962"/>
                <a:gd name="connsiteY21" fmla="*/ 253049 h 1105235"/>
                <a:gd name="connsiteX22" fmla="*/ 2425461 w 4854962"/>
                <a:gd name="connsiteY22" fmla="*/ 209990 h 1105235"/>
                <a:gd name="connsiteX23" fmla="*/ 2527002 w 4854962"/>
                <a:gd name="connsiteY23" fmla="*/ 191056 h 1105235"/>
                <a:gd name="connsiteX24" fmla="*/ 2725268 w 4854962"/>
                <a:gd name="connsiteY24" fmla="*/ 144562 h 1105235"/>
                <a:gd name="connsiteX25" fmla="*/ 3267709 w 4854962"/>
                <a:gd name="connsiteY25" fmla="*/ 25701 h 1105235"/>
                <a:gd name="connsiteX26" fmla="*/ 3913864 w 4854962"/>
                <a:gd name="connsiteY26" fmla="*/ 65320 h 1105235"/>
                <a:gd name="connsiteX27" fmla="*/ 4282044 w 4854962"/>
                <a:gd name="connsiteY27" fmla="*/ 180744 h 1105235"/>
                <a:gd name="connsiteX28" fmla="*/ 4328539 w 4854962"/>
                <a:gd name="connsiteY28" fmla="*/ 196242 h 1105235"/>
                <a:gd name="connsiteX29" fmla="*/ 4390532 w 4854962"/>
                <a:gd name="connsiteY29" fmla="*/ 211740 h 1105235"/>
                <a:gd name="connsiteX30" fmla="*/ 4523072 w 4854962"/>
                <a:gd name="connsiteY30" fmla="*/ 197931 h 1105235"/>
                <a:gd name="connsiteX31" fmla="*/ 4737921 w 4854962"/>
                <a:gd name="connsiteY31" fmla="*/ 211680 h 1105235"/>
                <a:gd name="connsiteX32" fmla="*/ 4854962 w 4854962"/>
                <a:gd name="connsiteY32" fmla="*/ 170311 h 1105235"/>
                <a:gd name="connsiteX0" fmla="*/ 0 w 4842482"/>
                <a:gd name="connsiteY0" fmla="*/ 1096893 h 1105235"/>
                <a:gd name="connsiteX1" fmla="*/ 191179 w 4842482"/>
                <a:gd name="connsiteY1" fmla="*/ 1102079 h 1105235"/>
                <a:gd name="connsiteX2" fmla="*/ 358452 w 4842482"/>
                <a:gd name="connsiteY2" fmla="*/ 1074519 h 1105235"/>
                <a:gd name="connsiteX3" fmla="*/ 507460 w 4842482"/>
                <a:gd name="connsiteY3" fmla="*/ 1067645 h 1105235"/>
                <a:gd name="connsiteX4" fmla="*/ 695430 w 4842482"/>
                <a:gd name="connsiteY4" fmla="*/ 969469 h 1105235"/>
                <a:gd name="connsiteX5" fmla="*/ 875435 w 4842482"/>
                <a:gd name="connsiteY5" fmla="*/ 967781 h 1105235"/>
                <a:gd name="connsiteX6" fmla="*/ 1050677 w 4842482"/>
                <a:gd name="connsiteY6" fmla="*/ 854104 h 1105235"/>
                <a:gd name="connsiteX7" fmla="*/ 1203669 w 4842482"/>
                <a:gd name="connsiteY7" fmla="*/ 795549 h 1105235"/>
                <a:gd name="connsiteX8" fmla="*/ 1231896 w 4842482"/>
                <a:gd name="connsiteY8" fmla="*/ 692188 h 1105235"/>
                <a:gd name="connsiteX9" fmla="*/ 1278391 w 4842482"/>
                <a:gd name="connsiteY9" fmla="*/ 676689 h 1105235"/>
                <a:gd name="connsiteX10" fmla="*/ 1386879 w 4842482"/>
                <a:gd name="connsiteY10" fmla="*/ 630195 h 1105235"/>
                <a:gd name="connsiteX11" fmla="*/ 1433374 w 4842482"/>
                <a:gd name="connsiteY11" fmla="*/ 599198 h 1105235"/>
                <a:gd name="connsiteX12" fmla="*/ 1572859 w 4842482"/>
                <a:gd name="connsiteY12" fmla="*/ 552703 h 1105235"/>
                <a:gd name="connsiteX13" fmla="*/ 1665849 w 4842482"/>
                <a:gd name="connsiteY13" fmla="*/ 521706 h 1105235"/>
                <a:gd name="connsiteX14" fmla="*/ 1712344 w 4842482"/>
                <a:gd name="connsiteY14" fmla="*/ 506208 h 1105235"/>
                <a:gd name="connsiteX15" fmla="*/ 1851828 w 4842482"/>
                <a:gd name="connsiteY15" fmla="*/ 475212 h 1105235"/>
                <a:gd name="connsiteX16" fmla="*/ 2022310 w 4842482"/>
                <a:gd name="connsiteY16" fmla="*/ 413218 h 1105235"/>
                <a:gd name="connsiteX17" fmla="*/ 2115300 w 4842482"/>
                <a:gd name="connsiteY17" fmla="*/ 382222 h 1105235"/>
                <a:gd name="connsiteX18" fmla="*/ 2161795 w 4842482"/>
                <a:gd name="connsiteY18" fmla="*/ 351225 h 1105235"/>
                <a:gd name="connsiteX19" fmla="*/ 2223788 w 4842482"/>
                <a:gd name="connsiteY19" fmla="*/ 335727 h 1105235"/>
                <a:gd name="connsiteX20" fmla="*/ 2295420 w 4842482"/>
                <a:gd name="connsiteY20" fmla="*/ 253049 h 1105235"/>
                <a:gd name="connsiteX21" fmla="*/ 2412981 w 4842482"/>
                <a:gd name="connsiteY21" fmla="*/ 209990 h 1105235"/>
                <a:gd name="connsiteX22" fmla="*/ 2514522 w 4842482"/>
                <a:gd name="connsiteY22" fmla="*/ 191056 h 1105235"/>
                <a:gd name="connsiteX23" fmla="*/ 2712788 w 4842482"/>
                <a:gd name="connsiteY23" fmla="*/ 144562 h 1105235"/>
                <a:gd name="connsiteX24" fmla="*/ 3255229 w 4842482"/>
                <a:gd name="connsiteY24" fmla="*/ 25701 h 1105235"/>
                <a:gd name="connsiteX25" fmla="*/ 3901384 w 4842482"/>
                <a:gd name="connsiteY25" fmla="*/ 65320 h 1105235"/>
                <a:gd name="connsiteX26" fmla="*/ 4269564 w 4842482"/>
                <a:gd name="connsiteY26" fmla="*/ 180744 h 1105235"/>
                <a:gd name="connsiteX27" fmla="*/ 4316059 w 4842482"/>
                <a:gd name="connsiteY27" fmla="*/ 196242 h 1105235"/>
                <a:gd name="connsiteX28" fmla="*/ 4378052 w 4842482"/>
                <a:gd name="connsiteY28" fmla="*/ 211740 h 1105235"/>
                <a:gd name="connsiteX29" fmla="*/ 4510592 w 4842482"/>
                <a:gd name="connsiteY29" fmla="*/ 197931 h 1105235"/>
                <a:gd name="connsiteX30" fmla="*/ 4725441 w 4842482"/>
                <a:gd name="connsiteY30" fmla="*/ 211680 h 1105235"/>
                <a:gd name="connsiteX31" fmla="*/ 4842482 w 4842482"/>
                <a:gd name="connsiteY31" fmla="*/ 170311 h 1105235"/>
                <a:gd name="connsiteX0" fmla="*/ 0 w 4842482"/>
                <a:gd name="connsiteY0" fmla="*/ 1096893 h 1105235"/>
                <a:gd name="connsiteX1" fmla="*/ 191179 w 4842482"/>
                <a:gd name="connsiteY1" fmla="*/ 1102079 h 1105235"/>
                <a:gd name="connsiteX2" fmla="*/ 358452 w 4842482"/>
                <a:gd name="connsiteY2" fmla="*/ 1074519 h 1105235"/>
                <a:gd name="connsiteX3" fmla="*/ 507460 w 4842482"/>
                <a:gd name="connsiteY3" fmla="*/ 1043523 h 1105235"/>
                <a:gd name="connsiteX4" fmla="*/ 695430 w 4842482"/>
                <a:gd name="connsiteY4" fmla="*/ 969469 h 1105235"/>
                <a:gd name="connsiteX5" fmla="*/ 875435 w 4842482"/>
                <a:gd name="connsiteY5" fmla="*/ 967781 h 1105235"/>
                <a:gd name="connsiteX6" fmla="*/ 1050677 w 4842482"/>
                <a:gd name="connsiteY6" fmla="*/ 854104 h 1105235"/>
                <a:gd name="connsiteX7" fmla="*/ 1203669 w 4842482"/>
                <a:gd name="connsiteY7" fmla="*/ 795549 h 1105235"/>
                <a:gd name="connsiteX8" fmla="*/ 1231896 w 4842482"/>
                <a:gd name="connsiteY8" fmla="*/ 692188 h 1105235"/>
                <a:gd name="connsiteX9" fmla="*/ 1278391 w 4842482"/>
                <a:gd name="connsiteY9" fmla="*/ 676689 h 1105235"/>
                <a:gd name="connsiteX10" fmla="*/ 1386879 w 4842482"/>
                <a:gd name="connsiteY10" fmla="*/ 630195 h 1105235"/>
                <a:gd name="connsiteX11" fmla="*/ 1433374 w 4842482"/>
                <a:gd name="connsiteY11" fmla="*/ 599198 h 1105235"/>
                <a:gd name="connsiteX12" fmla="*/ 1572859 w 4842482"/>
                <a:gd name="connsiteY12" fmla="*/ 552703 h 1105235"/>
                <a:gd name="connsiteX13" fmla="*/ 1665849 w 4842482"/>
                <a:gd name="connsiteY13" fmla="*/ 521706 h 1105235"/>
                <a:gd name="connsiteX14" fmla="*/ 1712344 w 4842482"/>
                <a:gd name="connsiteY14" fmla="*/ 506208 h 1105235"/>
                <a:gd name="connsiteX15" fmla="*/ 1851828 w 4842482"/>
                <a:gd name="connsiteY15" fmla="*/ 475212 h 1105235"/>
                <a:gd name="connsiteX16" fmla="*/ 2022310 w 4842482"/>
                <a:gd name="connsiteY16" fmla="*/ 413218 h 1105235"/>
                <a:gd name="connsiteX17" fmla="*/ 2115300 w 4842482"/>
                <a:gd name="connsiteY17" fmla="*/ 382222 h 1105235"/>
                <a:gd name="connsiteX18" fmla="*/ 2161795 w 4842482"/>
                <a:gd name="connsiteY18" fmla="*/ 351225 h 1105235"/>
                <a:gd name="connsiteX19" fmla="*/ 2223788 w 4842482"/>
                <a:gd name="connsiteY19" fmla="*/ 335727 h 1105235"/>
                <a:gd name="connsiteX20" fmla="*/ 2295420 w 4842482"/>
                <a:gd name="connsiteY20" fmla="*/ 253049 h 1105235"/>
                <a:gd name="connsiteX21" fmla="*/ 2412981 w 4842482"/>
                <a:gd name="connsiteY21" fmla="*/ 209990 h 1105235"/>
                <a:gd name="connsiteX22" fmla="*/ 2514522 w 4842482"/>
                <a:gd name="connsiteY22" fmla="*/ 191056 h 1105235"/>
                <a:gd name="connsiteX23" fmla="*/ 2712788 w 4842482"/>
                <a:gd name="connsiteY23" fmla="*/ 144562 h 1105235"/>
                <a:gd name="connsiteX24" fmla="*/ 3255229 w 4842482"/>
                <a:gd name="connsiteY24" fmla="*/ 25701 h 1105235"/>
                <a:gd name="connsiteX25" fmla="*/ 3901384 w 4842482"/>
                <a:gd name="connsiteY25" fmla="*/ 65320 h 1105235"/>
                <a:gd name="connsiteX26" fmla="*/ 4269564 w 4842482"/>
                <a:gd name="connsiteY26" fmla="*/ 180744 h 1105235"/>
                <a:gd name="connsiteX27" fmla="*/ 4316059 w 4842482"/>
                <a:gd name="connsiteY27" fmla="*/ 196242 h 1105235"/>
                <a:gd name="connsiteX28" fmla="*/ 4378052 w 4842482"/>
                <a:gd name="connsiteY28" fmla="*/ 211740 h 1105235"/>
                <a:gd name="connsiteX29" fmla="*/ 4510592 w 4842482"/>
                <a:gd name="connsiteY29" fmla="*/ 197931 h 1105235"/>
                <a:gd name="connsiteX30" fmla="*/ 4725441 w 4842482"/>
                <a:gd name="connsiteY30" fmla="*/ 211680 h 1105235"/>
                <a:gd name="connsiteX31" fmla="*/ 4842482 w 4842482"/>
                <a:gd name="connsiteY31" fmla="*/ 170311 h 1105235"/>
                <a:gd name="connsiteX0" fmla="*/ 0 w 4842482"/>
                <a:gd name="connsiteY0" fmla="*/ 1096893 h 1105235"/>
                <a:gd name="connsiteX1" fmla="*/ 191179 w 4842482"/>
                <a:gd name="connsiteY1" fmla="*/ 1102079 h 1105235"/>
                <a:gd name="connsiteX2" fmla="*/ 358452 w 4842482"/>
                <a:gd name="connsiteY2" fmla="*/ 1074519 h 1105235"/>
                <a:gd name="connsiteX3" fmla="*/ 507460 w 4842482"/>
                <a:gd name="connsiteY3" fmla="*/ 1043523 h 1105235"/>
                <a:gd name="connsiteX4" fmla="*/ 875435 w 4842482"/>
                <a:gd name="connsiteY4" fmla="*/ 967781 h 1105235"/>
                <a:gd name="connsiteX5" fmla="*/ 1050677 w 4842482"/>
                <a:gd name="connsiteY5" fmla="*/ 854104 h 1105235"/>
                <a:gd name="connsiteX6" fmla="*/ 1203669 w 4842482"/>
                <a:gd name="connsiteY6" fmla="*/ 795549 h 1105235"/>
                <a:gd name="connsiteX7" fmla="*/ 1231896 w 4842482"/>
                <a:gd name="connsiteY7" fmla="*/ 692188 h 1105235"/>
                <a:gd name="connsiteX8" fmla="*/ 1278391 w 4842482"/>
                <a:gd name="connsiteY8" fmla="*/ 676689 h 1105235"/>
                <a:gd name="connsiteX9" fmla="*/ 1386879 w 4842482"/>
                <a:gd name="connsiteY9" fmla="*/ 630195 h 1105235"/>
                <a:gd name="connsiteX10" fmla="*/ 1433374 w 4842482"/>
                <a:gd name="connsiteY10" fmla="*/ 599198 h 1105235"/>
                <a:gd name="connsiteX11" fmla="*/ 1572859 w 4842482"/>
                <a:gd name="connsiteY11" fmla="*/ 552703 h 1105235"/>
                <a:gd name="connsiteX12" fmla="*/ 1665849 w 4842482"/>
                <a:gd name="connsiteY12" fmla="*/ 521706 h 1105235"/>
                <a:gd name="connsiteX13" fmla="*/ 1712344 w 4842482"/>
                <a:gd name="connsiteY13" fmla="*/ 506208 h 1105235"/>
                <a:gd name="connsiteX14" fmla="*/ 1851828 w 4842482"/>
                <a:gd name="connsiteY14" fmla="*/ 475212 h 1105235"/>
                <a:gd name="connsiteX15" fmla="*/ 2022310 w 4842482"/>
                <a:gd name="connsiteY15" fmla="*/ 413218 h 1105235"/>
                <a:gd name="connsiteX16" fmla="*/ 2115300 w 4842482"/>
                <a:gd name="connsiteY16" fmla="*/ 382222 h 1105235"/>
                <a:gd name="connsiteX17" fmla="*/ 2161795 w 4842482"/>
                <a:gd name="connsiteY17" fmla="*/ 351225 h 1105235"/>
                <a:gd name="connsiteX18" fmla="*/ 2223788 w 4842482"/>
                <a:gd name="connsiteY18" fmla="*/ 335727 h 1105235"/>
                <a:gd name="connsiteX19" fmla="*/ 2295420 w 4842482"/>
                <a:gd name="connsiteY19" fmla="*/ 253049 h 1105235"/>
                <a:gd name="connsiteX20" fmla="*/ 2412981 w 4842482"/>
                <a:gd name="connsiteY20" fmla="*/ 209990 h 1105235"/>
                <a:gd name="connsiteX21" fmla="*/ 2514522 w 4842482"/>
                <a:gd name="connsiteY21" fmla="*/ 191056 h 1105235"/>
                <a:gd name="connsiteX22" fmla="*/ 2712788 w 4842482"/>
                <a:gd name="connsiteY22" fmla="*/ 144562 h 1105235"/>
                <a:gd name="connsiteX23" fmla="*/ 3255229 w 4842482"/>
                <a:gd name="connsiteY23" fmla="*/ 25701 h 1105235"/>
                <a:gd name="connsiteX24" fmla="*/ 3901384 w 4842482"/>
                <a:gd name="connsiteY24" fmla="*/ 65320 h 1105235"/>
                <a:gd name="connsiteX25" fmla="*/ 4269564 w 4842482"/>
                <a:gd name="connsiteY25" fmla="*/ 180744 h 1105235"/>
                <a:gd name="connsiteX26" fmla="*/ 4316059 w 4842482"/>
                <a:gd name="connsiteY26" fmla="*/ 196242 h 1105235"/>
                <a:gd name="connsiteX27" fmla="*/ 4378052 w 4842482"/>
                <a:gd name="connsiteY27" fmla="*/ 211740 h 1105235"/>
                <a:gd name="connsiteX28" fmla="*/ 4510592 w 4842482"/>
                <a:gd name="connsiteY28" fmla="*/ 197931 h 1105235"/>
                <a:gd name="connsiteX29" fmla="*/ 4725441 w 4842482"/>
                <a:gd name="connsiteY29" fmla="*/ 211680 h 1105235"/>
                <a:gd name="connsiteX30" fmla="*/ 4842482 w 4842482"/>
                <a:gd name="connsiteY30" fmla="*/ 170311 h 1105235"/>
                <a:gd name="connsiteX0" fmla="*/ 0 w 4842482"/>
                <a:gd name="connsiteY0" fmla="*/ 1096893 h 1105235"/>
                <a:gd name="connsiteX1" fmla="*/ 191179 w 4842482"/>
                <a:gd name="connsiteY1" fmla="*/ 1102079 h 1105235"/>
                <a:gd name="connsiteX2" fmla="*/ 358452 w 4842482"/>
                <a:gd name="connsiteY2" fmla="*/ 1074519 h 1105235"/>
                <a:gd name="connsiteX3" fmla="*/ 507460 w 4842482"/>
                <a:gd name="connsiteY3" fmla="*/ 1043523 h 1105235"/>
                <a:gd name="connsiteX4" fmla="*/ 875435 w 4842482"/>
                <a:gd name="connsiteY4" fmla="*/ 967781 h 1105235"/>
                <a:gd name="connsiteX5" fmla="*/ 1050677 w 4842482"/>
                <a:gd name="connsiteY5" fmla="*/ 854104 h 1105235"/>
                <a:gd name="connsiteX6" fmla="*/ 1203669 w 4842482"/>
                <a:gd name="connsiteY6" fmla="*/ 795549 h 1105235"/>
                <a:gd name="connsiteX7" fmla="*/ 1278391 w 4842482"/>
                <a:gd name="connsiteY7" fmla="*/ 676689 h 1105235"/>
                <a:gd name="connsiteX8" fmla="*/ 1386879 w 4842482"/>
                <a:gd name="connsiteY8" fmla="*/ 630195 h 1105235"/>
                <a:gd name="connsiteX9" fmla="*/ 1433374 w 4842482"/>
                <a:gd name="connsiteY9" fmla="*/ 599198 h 1105235"/>
                <a:gd name="connsiteX10" fmla="*/ 1572859 w 4842482"/>
                <a:gd name="connsiteY10" fmla="*/ 552703 h 1105235"/>
                <a:gd name="connsiteX11" fmla="*/ 1665849 w 4842482"/>
                <a:gd name="connsiteY11" fmla="*/ 521706 h 1105235"/>
                <a:gd name="connsiteX12" fmla="*/ 1712344 w 4842482"/>
                <a:gd name="connsiteY12" fmla="*/ 506208 h 1105235"/>
                <a:gd name="connsiteX13" fmla="*/ 1851828 w 4842482"/>
                <a:gd name="connsiteY13" fmla="*/ 475212 h 1105235"/>
                <a:gd name="connsiteX14" fmla="*/ 2022310 w 4842482"/>
                <a:gd name="connsiteY14" fmla="*/ 413218 h 1105235"/>
                <a:gd name="connsiteX15" fmla="*/ 2115300 w 4842482"/>
                <a:gd name="connsiteY15" fmla="*/ 382222 h 1105235"/>
                <a:gd name="connsiteX16" fmla="*/ 2161795 w 4842482"/>
                <a:gd name="connsiteY16" fmla="*/ 351225 h 1105235"/>
                <a:gd name="connsiteX17" fmla="*/ 2223788 w 4842482"/>
                <a:gd name="connsiteY17" fmla="*/ 335727 h 1105235"/>
                <a:gd name="connsiteX18" fmla="*/ 2295420 w 4842482"/>
                <a:gd name="connsiteY18" fmla="*/ 253049 h 1105235"/>
                <a:gd name="connsiteX19" fmla="*/ 2412981 w 4842482"/>
                <a:gd name="connsiteY19" fmla="*/ 209990 h 1105235"/>
                <a:gd name="connsiteX20" fmla="*/ 2514522 w 4842482"/>
                <a:gd name="connsiteY20" fmla="*/ 191056 h 1105235"/>
                <a:gd name="connsiteX21" fmla="*/ 2712788 w 4842482"/>
                <a:gd name="connsiteY21" fmla="*/ 144562 h 1105235"/>
                <a:gd name="connsiteX22" fmla="*/ 3255229 w 4842482"/>
                <a:gd name="connsiteY22" fmla="*/ 25701 h 1105235"/>
                <a:gd name="connsiteX23" fmla="*/ 3901384 w 4842482"/>
                <a:gd name="connsiteY23" fmla="*/ 65320 h 1105235"/>
                <a:gd name="connsiteX24" fmla="*/ 4269564 w 4842482"/>
                <a:gd name="connsiteY24" fmla="*/ 180744 h 1105235"/>
                <a:gd name="connsiteX25" fmla="*/ 4316059 w 4842482"/>
                <a:gd name="connsiteY25" fmla="*/ 196242 h 1105235"/>
                <a:gd name="connsiteX26" fmla="*/ 4378052 w 4842482"/>
                <a:gd name="connsiteY26" fmla="*/ 211740 h 1105235"/>
                <a:gd name="connsiteX27" fmla="*/ 4510592 w 4842482"/>
                <a:gd name="connsiteY27" fmla="*/ 197931 h 1105235"/>
                <a:gd name="connsiteX28" fmla="*/ 4725441 w 4842482"/>
                <a:gd name="connsiteY28" fmla="*/ 211680 h 1105235"/>
                <a:gd name="connsiteX29" fmla="*/ 4842482 w 4842482"/>
                <a:gd name="connsiteY29" fmla="*/ 170311 h 1105235"/>
                <a:gd name="connsiteX0" fmla="*/ 0 w 4842482"/>
                <a:gd name="connsiteY0" fmla="*/ 1096893 h 1105235"/>
                <a:gd name="connsiteX1" fmla="*/ 191179 w 4842482"/>
                <a:gd name="connsiteY1" fmla="*/ 1102079 h 1105235"/>
                <a:gd name="connsiteX2" fmla="*/ 358452 w 4842482"/>
                <a:gd name="connsiteY2" fmla="*/ 1074519 h 1105235"/>
                <a:gd name="connsiteX3" fmla="*/ 507460 w 4842482"/>
                <a:gd name="connsiteY3" fmla="*/ 1043523 h 1105235"/>
                <a:gd name="connsiteX4" fmla="*/ 875435 w 4842482"/>
                <a:gd name="connsiteY4" fmla="*/ 967781 h 1105235"/>
                <a:gd name="connsiteX5" fmla="*/ 1050677 w 4842482"/>
                <a:gd name="connsiteY5" fmla="*/ 854104 h 1105235"/>
                <a:gd name="connsiteX6" fmla="*/ 1203669 w 4842482"/>
                <a:gd name="connsiteY6" fmla="*/ 795549 h 1105235"/>
                <a:gd name="connsiteX7" fmla="*/ 1386879 w 4842482"/>
                <a:gd name="connsiteY7" fmla="*/ 630195 h 1105235"/>
                <a:gd name="connsiteX8" fmla="*/ 1433374 w 4842482"/>
                <a:gd name="connsiteY8" fmla="*/ 599198 h 1105235"/>
                <a:gd name="connsiteX9" fmla="*/ 1572859 w 4842482"/>
                <a:gd name="connsiteY9" fmla="*/ 552703 h 1105235"/>
                <a:gd name="connsiteX10" fmla="*/ 1665849 w 4842482"/>
                <a:gd name="connsiteY10" fmla="*/ 521706 h 1105235"/>
                <a:gd name="connsiteX11" fmla="*/ 1712344 w 4842482"/>
                <a:gd name="connsiteY11" fmla="*/ 506208 h 1105235"/>
                <a:gd name="connsiteX12" fmla="*/ 1851828 w 4842482"/>
                <a:gd name="connsiteY12" fmla="*/ 475212 h 1105235"/>
                <a:gd name="connsiteX13" fmla="*/ 2022310 w 4842482"/>
                <a:gd name="connsiteY13" fmla="*/ 413218 h 1105235"/>
                <a:gd name="connsiteX14" fmla="*/ 2115300 w 4842482"/>
                <a:gd name="connsiteY14" fmla="*/ 382222 h 1105235"/>
                <a:gd name="connsiteX15" fmla="*/ 2161795 w 4842482"/>
                <a:gd name="connsiteY15" fmla="*/ 351225 h 1105235"/>
                <a:gd name="connsiteX16" fmla="*/ 2223788 w 4842482"/>
                <a:gd name="connsiteY16" fmla="*/ 335727 h 1105235"/>
                <a:gd name="connsiteX17" fmla="*/ 2295420 w 4842482"/>
                <a:gd name="connsiteY17" fmla="*/ 253049 h 1105235"/>
                <a:gd name="connsiteX18" fmla="*/ 2412981 w 4842482"/>
                <a:gd name="connsiteY18" fmla="*/ 209990 h 1105235"/>
                <a:gd name="connsiteX19" fmla="*/ 2514522 w 4842482"/>
                <a:gd name="connsiteY19" fmla="*/ 191056 h 1105235"/>
                <a:gd name="connsiteX20" fmla="*/ 2712788 w 4842482"/>
                <a:gd name="connsiteY20" fmla="*/ 144562 h 1105235"/>
                <a:gd name="connsiteX21" fmla="*/ 3255229 w 4842482"/>
                <a:gd name="connsiteY21" fmla="*/ 25701 h 1105235"/>
                <a:gd name="connsiteX22" fmla="*/ 3901384 w 4842482"/>
                <a:gd name="connsiteY22" fmla="*/ 65320 h 1105235"/>
                <a:gd name="connsiteX23" fmla="*/ 4269564 w 4842482"/>
                <a:gd name="connsiteY23" fmla="*/ 180744 h 1105235"/>
                <a:gd name="connsiteX24" fmla="*/ 4316059 w 4842482"/>
                <a:gd name="connsiteY24" fmla="*/ 196242 h 1105235"/>
                <a:gd name="connsiteX25" fmla="*/ 4378052 w 4842482"/>
                <a:gd name="connsiteY25" fmla="*/ 211740 h 1105235"/>
                <a:gd name="connsiteX26" fmla="*/ 4510592 w 4842482"/>
                <a:gd name="connsiteY26" fmla="*/ 197931 h 1105235"/>
                <a:gd name="connsiteX27" fmla="*/ 4725441 w 4842482"/>
                <a:gd name="connsiteY27" fmla="*/ 211680 h 1105235"/>
                <a:gd name="connsiteX28" fmla="*/ 4842482 w 4842482"/>
                <a:gd name="connsiteY28" fmla="*/ 170311 h 1105235"/>
                <a:gd name="connsiteX0" fmla="*/ 0 w 4842482"/>
                <a:gd name="connsiteY0" fmla="*/ 1096893 h 1105235"/>
                <a:gd name="connsiteX1" fmla="*/ 191179 w 4842482"/>
                <a:gd name="connsiteY1" fmla="*/ 1102079 h 1105235"/>
                <a:gd name="connsiteX2" fmla="*/ 358452 w 4842482"/>
                <a:gd name="connsiteY2" fmla="*/ 1074519 h 1105235"/>
                <a:gd name="connsiteX3" fmla="*/ 507460 w 4842482"/>
                <a:gd name="connsiteY3" fmla="*/ 1043523 h 1105235"/>
                <a:gd name="connsiteX4" fmla="*/ 875435 w 4842482"/>
                <a:gd name="connsiteY4" fmla="*/ 967781 h 1105235"/>
                <a:gd name="connsiteX5" fmla="*/ 1050677 w 4842482"/>
                <a:gd name="connsiteY5" fmla="*/ 854104 h 1105235"/>
                <a:gd name="connsiteX6" fmla="*/ 1203669 w 4842482"/>
                <a:gd name="connsiteY6" fmla="*/ 795549 h 1105235"/>
                <a:gd name="connsiteX7" fmla="*/ 1433374 w 4842482"/>
                <a:gd name="connsiteY7" fmla="*/ 599198 h 1105235"/>
                <a:gd name="connsiteX8" fmla="*/ 1572859 w 4842482"/>
                <a:gd name="connsiteY8" fmla="*/ 552703 h 1105235"/>
                <a:gd name="connsiteX9" fmla="*/ 1665849 w 4842482"/>
                <a:gd name="connsiteY9" fmla="*/ 521706 h 1105235"/>
                <a:gd name="connsiteX10" fmla="*/ 1712344 w 4842482"/>
                <a:gd name="connsiteY10" fmla="*/ 506208 h 1105235"/>
                <a:gd name="connsiteX11" fmla="*/ 1851828 w 4842482"/>
                <a:gd name="connsiteY11" fmla="*/ 475212 h 1105235"/>
                <a:gd name="connsiteX12" fmla="*/ 2022310 w 4842482"/>
                <a:gd name="connsiteY12" fmla="*/ 413218 h 1105235"/>
                <a:gd name="connsiteX13" fmla="*/ 2115300 w 4842482"/>
                <a:gd name="connsiteY13" fmla="*/ 382222 h 1105235"/>
                <a:gd name="connsiteX14" fmla="*/ 2161795 w 4842482"/>
                <a:gd name="connsiteY14" fmla="*/ 351225 h 1105235"/>
                <a:gd name="connsiteX15" fmla="*/ 2223788 w 4842482"/>
                <a:gd name="connsiteY15" fmla="*/ 335727 h 1105235"/>
                <a:gd name="connsiteX16" fmla="*/ 2295420 w 4842482"/>
                <a:gd name="connsiteY16" fmla="*/ 253049 h 1105235"/>
                <a:gd name="connsiteX17" fmla="*/ 2412981 w 4842482"/>
                <a:gd name="connsiteY17" fmla="*/ 209990 h 1105235"/>
                <a:gd name="connsiteX18" fmla="*/ 2514522 w 4842482"/>
                <a:gd name="connsiteY18" fmla="*/ 191056 h 1105235"/>
                <a:gd name="connsiteX19" fmla="*/ 2712788 w 4842482"/>
                <a:gd name="connsiteY19" fmla="*/ 144562 h 1105235"/>
                <a:gd name="connsiteX20" fmla="*/ 3255229 w 4842482"/>
                <a:gd name="connsiteY20" fmla="*/ 25701 h 1105235"/>
                <a:gd name="connsiteX21" fmla="*/ 3901384 w 4842482"/>
                <a:gd name="connsiteY21" fmla="*/ 65320 h 1105235"/>
                <a:gd name="connsiteX22" fmla="*/ 4269564 w 4842482"/>
                <a:gd name="connsiteY22" fmla="*/ 180744 h 1105235"/>
                <a:gd name="connsiteX23" fmla="*/ 4316059 w 4842482"/>
                <a:gd name="connsiteY23" fmla="*/ 196242 h 1105235"/>
                <a:gd name="connsiteX24" fmla="*/ 4378052 w 4842482"/>
                <a:gd name="connsiteY24" fmla="*/ 211740 h 1105235"/>
                <a:gd name="connsiteX25" fmla="*/ 4510592 w 4842482"/>
                <a:gd name="connsiteY25" fmla="*/ 197931 h 1105235"/>
                <a:gd name="connsiteX26" fmla="*/ 4725441 w 4842482"/>
                <a:gd name="connsiteY26" fmla="*/ 211680 h 1105235"/>
                <a:gd name="connsiteX27" fmla="*/ 4842482 w 4842482"/>
                <a:gd name="connsiteY27" fmla="*/ 170311 h 1105235"/>
                <a:gd name="connsiteX0" fmla="*/ 0 w 4842482"/>
                <a:gd name="connsiteY0" fmla="*/ 1096893 h 1105235"/>
                <a:gd name="connsiteX1" fmla="*/ 191179 w 4842482"/>
                <a:gd name="connsiteY1" fmla="*/ 1102079 h 1105235"/>
                <a:gd name="connsiteX2" fmla="*/ 358452 w 4842482"/>
                <a:gd name="connsiteY2" fmla="*/ 1074519 h 1105235"/>
                <a:gd name="connsiteX3" fmla="*/ 507460 w 4842482"/>
                <a:gd name="connsiteY3" fmla="*/ 1043523 h 1105235"/>
                <a:gd name="connsiteX4" fmla="*/ 875435 w 4842482"/>
                <a:gd name="connsiteY4" fmla="*/ 967781 h 1105235"/>
                <a:gd name="connsiteX5" fmla="*/ 1050677 w 4842482"/>
                <a:gd name="connsiteY5" fmla="*/ 854104 h 1105235"/>
                <a:gd name="connsiteX6" fmla="*/ 1203669 w 4842482"/>
                <a:gd name="connsiteY6" fmla="*/ 795549 h 1105235"/>
                <a:gd name="connsiteX7" fmla="*/ 1440127 w 4842482"/>
                <a:gd name="connsiteY7" fmla="*/ 671563 h 1105235"/>
                <a:gd name="connsiteX8" fmla="*/ 1572859 w 4842482"/>
                <a:gd name="connsiteY8" fmla="*/ 552703 h 1105235"/>
                <a:gd name="connsiteX9" fmla="*/ 1665849 w 4842482"/>
                <a:gd name="connsiteY9" fmla="*/ 521706 h 1105235"/>
                <a:gd name="connsiteX10" fmla="*/ 1712344 w 4842482"/>
                <a:gd name="connsiteY10" fmla="*/ 506208 h 1105235"/>
                <a:gd name="connsiteX11" fmla="*/ 1851828 w 4842482"/>
                <a:gd name="connsiteY11" fmla="*/ 475212 h 1105235"/>
                <a:gd name="connsiteX12" fmla="*/ 2022310 w 4842482"/>
                <a:gd name="connsiteY12" fmla="*/ 413218 h 1105235"/>
                <a:gd name="connsiteX13" fmla="*/ 2115300 w 4842482"/>
                <a:gd name="connsiteY13" fmla="*/ 382222 h 1105235"/>
                <a:gd name="connsiteX14" fmla="*/ 2161795 w 4842482"/>
                <a:gd name="connsiteY14" fmla="*/ 351225 h 1105235"/>
                <a:gd name="connsiteX15" fmla="*/ 2223788 w 4842482"/>
                <a:gd name="connsiteY15" fmla="*/ 335727 h 1105235"/>
                <a:gd name="connsiteX16" fmla="*/ 2295420 w 4842482"/>
                <a:gd name="connsiteY16" fmla="*/ 253049 h 1105235"/>
                <a:gd name="connsiteX17" fmla="*/ 2412981 w 4842482"/>
                <a:gd name="connsiteY17" fmla="*/ 209990 h 1105235"/>
                <a:gd name="connsiteX18" fmla="*/ 2514522 w 4842482"/>
                <a:gd name="connsiteY18" fmla="*/ 191056 h 1105235"/>
                <a:gd name="connsiteX19" fmla="*/ 2712788 w 4842482"/>
                <a:gd name="connsiteY19" fmla="*/ 144562 h 1105235"/>
                <a:gd name="connsiteX20" fmla="*/ 3255229 w 4842482"/>
                <a:gd name="connsiteY20" fmla="*/ 25701 h 1105235"/>
                <a:gd name="connsiteX21" fmla="*/ 3901384 w 4842482"/>
                <a:gd name="connsiteY21" fmla="*/ 65320 h 1105235"/>
                <a:gd name="connsiteX22" fmla="*/ 4269564 w 4842482"/>
                <a:gd name="connsiteY22" fmla="*/ 180744 h 1105235"/>
                <a:gd name="connsiteX23" fmla="*/ 4316059 w 4842482"/>
                <a:gd name="connsiteY23" fmla="*/ 196242 h 1105235"/>
                <a:gd name="connsiteX24" fmla="*/ 4378052 w 4842482"/>
                <a:gd name="connsiteY24" fmla="*/ 211740 h 1105235"/>
                <a:gd name="connsiteX25" fmla="*/ 4510592 w 4842482"/>
                <a:gd name="connsiteY25" fmla="*/ 197931 h 1105235"/>
                <a:gd name="connsiteX26" fmla="*/ 4725441 w 4842482"/>
                <a:gd name="connsiteY26" fmla="*/ 211680 h 1105235"/>
                <a:gd name="connsiteX27" fmla="*/ 4842482 w 4842482"/>
                <a:gd name="connsiteY27" fmla="*/ 170311 h 1105235"/>
                <a:gd name="connsiteX0" fmla="*/ 0 w 4842482"/>
                <a:gd name="connsiteY0" fmla="*/ 1096893 h 1105235"/>
                <a:gd name="connsiteX1" fmla="*/ 191179 w 4842482"/>
                <a:gd name="connsiteY1" fmla="*/ 1102079 h 1105235"/>
                <a:gd name="connsiteX2" fmla="*/ 358452 w 4842482"/>
                <a:gd name="connsiteY2" fmla="*/ 1074519 h 1105235"/>
                <a:gd name="connsiteX3" fmla="*/ 507460 w 4842482"/>
                <a:gd name="connsiteY3" fmla="*/ 1043523 h 1105235"/>
                <a:gd name="connsiteX4" fmla="*/ 875435 w 4842482"/>
                <a:gd name="connsiteY4" fmla="*/ 967781 h 1105235"/>
                <a:gd name="connsiteX5" fmla="*/ 1050677 w 4842482"/>
                <a:gd name="connsiteY5" fmla="*/ 854104 h 1105235"/>
                <a:gd name="connsiteX6" fmla="*/ 1203669 w 4842482"/>
                <a:gd name="connsiteY6" fmla="*/ 795549 h 1105235"/>
                <a:gd name="connsiteX7" fmla="*/ 1440127 w 4842482"/>
                <a:gd name="connsiteY7" fmla="*/ 671563 h 1105235"/>
                <a:gd name="connsiteX8" fmla="*/ 1579613 w 4842482"/>
                <a:gd name="connsiteY8" fmla="*/ 625067 h 1105235"/>
                <a:gd name="connsiteX9" fmla="*/ 1665849 w 4842482"/>
                <a:gd name="connsiteY9" fmla="*/ 521706 h 1105235"/>
                <a:gd name="connsiteX10" fmla="*/ 1712344 w 4842482"/>
                <a:gd name="connsiteY10" fmla="*/ 506208 h 1105235"/>
                <a:gd name="connsiteX11" fmla="*/ 1851828 w 4842482"/>
                <a:gd name="connsiteY11" fmla="*/ 475212 h 1105235"/>
                <a:gd name="connsiteX12" fmla="*/ 2022310 w 4842482"/>
                <a:gd name="connsiteY12" fmla="*/ 413218 h 1105235"/>
                <a:gd name="connsiteX13" fmla="*/ 2115300 w 4842482"/>
                <a:gd name="connsiteY13" fmla="*/ 382222 h 1105235"/>
                <a:gd name="connsiteX14" fmla="*/ 2161795 w 4842482"/>
                <a:gd name="connsiteY14" fmla="*/ 351225 h 1105235"/>
                <a:gd name="connsiteX15" fmla="*/ 2223788 w 4842482"/>
                <a:gd name="connsiteY15" fmla="*/ 335727 h 1105235"/>
                <a:gd name="connsiteX16" fmla="*/ 2295420 w 4842482"/>
                <a:gd name="connsiteY16" fmla="*/ 253049 h 1105235"/>
                <a:gd name="connsiteX17" fmla="*/ 2412981 w 4842482"/>
                <a:gd name="connsiteY17" fmla="*/ 209990 h 1105235"/>
                <a:gd name="connsiteX18" fmla="*/ 2514522 w 4842482"/>
                <a:gd name="connsiteY18" fmla="*/ 191056 h 1105235"/>
                <a:gd name="connsiteX19" fmla="*/ 2712788 w 4842482"/>
                <a:gd name="connsiteY19" fmla="*/ 144562 h 1105235"/>
                <a:gd name="connsiteX20" fmla="*/ 3255229 w 4842482"/>
                <a:gd name="connsiteY20" fmla="*/ 25701 h 1105235"/>
                <a:gd name="connsiteX21" fmla="*/ 3901384 w 4842482"/>
                <a:gd name="connsiteY21" fmla="*/ 65320 h 1105235"/>
                <a:gd name="connsiteX22" fmla="*/ 4269564 w 4842482"/>
                <a:gd name="connsiteY22" fmla="*/ 180744 h 1105235"/>
                <a:gd name="connsiteX23" fmla="*/ 4316059 w 4842482"/>
                <a:gd name="connsiteY23" fmla="*/ 196242 h 1105235"/>
                <a:gd name="connsiteX24" fmla="*/ 4378052 w 4842482"/>
                <a:gd name="connsiteY24" fmla="*/ 211740 h 1105235"/>
                <a:gd name="connsiteX25" fmla="*/ 4510592 w 4842482"/>
                <a:gd name="connsiteY25" fmla="*/ 197931 h 1105235"/>
                <a:gd name="connsiteX26" fmla="*/ 4725441 w 4842482"/>
                <a:gd name="connsiteY26" fmla="*/ 211680 h 1105235"/>
                <a:gd name="connsiteX27" fmla="*/ 4842482 w 4842482"/>
                <a:gd name="connsiteY27" fmla="*/ 170311 h 1105235"/>
                <a:gd name="connsiteX0" fmla="*/ 0 w 4842482"/>
                <a:gd name="connsiteY0" fmla="*/ 1096893 h 1105235"/>
                <a:gd name="connsiteX1" fmla="*/ 191179 w 4842482"/>
                <a:gd name="connsiteY1" fmla="*/ 1102079 h 1105235"/>
                <a:gd name="connsiteX2" fmla="*/ 358452 w 4842482"/>
                <a:gd name="connsiteY2" fmla="*/ 1074519 h 1105235"/>
                <a:gd name="connsiteX3" fmla="*/ 507460 w 4842482"/>
                <a:gd name="connsiteY3" fmla="*/ 1043523 h 1105235"/>
                <a:gd name="connsiteX4" fmla="*/ 875435 w 4842482"/>
                <a:gd name="connsiteY4" fmla="*/ 967781 h 1105235"/>
                <a:gd name="connsiteX5" fmla="*/ 1050677 w 4842482"/>
                <a:gd name="connsiteY5" fmla="*/ 854104 h 1105235"/>
                <a:gd name="connsiteX6" fmla="*/ 1203669 w 4842482"/>
                <a:gd name="connsiteY6" fmla="*/ 795549 h 1105235"/>
                <a:gd name="connsiteX7" fmla="*/ 1440127 w 4842482"/>
                <a:gd name="connsiteY7" fmla="*/ 671563 h 1105235"/>
                <a:gd name="connsiteX8" fmla="*/ 1579613 w 4842482"/>
                <a:gd name="connsiteY8" fmla="*/ 625067 h 1105235"/>
                <a:gd name="connsiteX9" fmla="*/ 1712344 w 4842482"/>
                <a:gd name="connsiteY9" fmla="*/ 506208 h 1105235"/>
                <a:gd name="connsiteX10" fmla="*/ 1851828 w 4842482"/>
                <a:gd name="connsiteY10" fmla="*/ 475212 h 1105235"/>
                <a:gd name="connsiteX11" fmla="*/ 2022310 w 4842482"/>
                <a:gd name="connsiteY11" fmla="*/ 413218 h 1105235"/>
                <a:gd name="connsiteX12" fmla="*/ 2115300 w 4842482"/>
                <a:gd name="connsiteY12" fmla="*/ 382222 h 1105235"/>
                <a:gd name="connsiteX13" fmla="*/ 2161795 w 4842482"/>
                <a:gd name="connsiteY13" fmla="*/ 351225 h 1105235"/>
                <a:gd name="connsiteX14" fmla="*/ 2223788 w 4842482"/>
                <a:gd name="connsiteY14" fmla="*/ 335727 h 1105235"/>
                <a:gd name="connsiteX15" fmla="*/ 2295420 w 4842482"/>
                <a:gd name="connsiteY15" fmla="*/ 253049 h 1105235"/>
                <a:gd name="connsiteX16" fmla="*/ 2412981 w 4842482"/>
                <a:gd name="connsiteY16" fmla="*/ 209990 h 1105235"/>
                <a:gd name="connsiteX17" fmla="*/ 2514522 w 4842482"/>
                <a:gd name="connsiteY17" fmla="*/ 191056 h 1105235"/>
                <a:gd name="connsiteX18" fmla="*/ 2712788 w 4842482"/>
                <a:gd name="connsiteY18" fmla="*/ 144562 h 1105235"/>
                <a:gd name="connsiteX19" fmla="*/ 3255229 w 4842482"/>
                <a:gd name="connsiteY19" fmla="*/ 25701 h 1105235"/>
                <a:gd name="connsiteX20" fmla="*/ 3901384 w 4842482"/>
                <a:gd name="connsiteY20" fmla="*/ 65320 h 1105235"/>
                <a:gd name="connsiteX21" fmla="*/ 4269564 w 4842482"/>
                <a:gd name="connsiteY21" fmla="*/ 180744 h 1105235"/>
                <a:gd name="connsiteX22" fmla="*/ 4316059 w 4842482"/>
                <a:gd name="connsiteY22" fmla="*/ 196242 h 1105235"/>
                <a:gd name="connsiteX23" fmla="*/ 4378052 w 4842482"/>
                <a:gd name="connsiteY23" fmla="*/ 211740 h 1105235"/>
                <a:gd name="connsiteX24" fmla="*/ 4510592 w 4842482"/>
                <a:gd name="connsiteY24" fmla="*/ 197931 h 1105235"/>
                <a:gd name="connsiteX25" fmla="*/ 4725441 w 4842482"/>
                <a:gd name="connsiteY25" fmla="*/ 211680 h 1105235"/>
                <a:gd name="connsiteX26" fmla="*/ 4842482 w 4842482"/>
                <a:gd name="connsiteY26" fmla="*/ 170311 h 1105235"/>
                <a:gd name="connsiteX0" fmla="*/ 0 w 4842482"/>
                <a:gd name="connsiteY0" fmla="*/ 1096893 h 1105235"/>
                <a:gd name="connsiteX1" fmla="*/ 191179 w 4842482"/>
                <a:gd name="connsiteY1" fmla="*/ 1102079 h 1105235"/>
                <a:gd name="connsiteX2" fmla="*/ 358452 w 4842482"/>
                <a:gd name="connsiteY2" fmla="*/ 1074519 h 1105235"/>
                <a:gd name="connsiteX3" fmla="*/ 507460 w 4842482"/>
                <a:gd name="connsiteY3" fmla="*/ 1043523 h 1105235"/>
                <a:gd name="connsiteX4" fmla="*/ 875435 w 4842482"/>
                <a:gd name="connsiteY4" fmla="*/ 967781 h 1105235"/>
                <a:gd name="connsiteX5" fmla="*/ 1050677 w 4842482"/>
                <a:gd name="connsiteY5" fmla="*/ 854104 h 1105235"/>
                <a:gd name="connsiteX6" fmla="*/ 1203669 w 4842482"/>
                <a:gd name="connsiteY6" fmla="*/ 795549 h 1105235"/>
                <a:gd name="connsiteX7" fmla="*/ 1440127 w 4842482"/>
                <a:gd name="connsiteY7" fmla="*/ 671563 h 1105235"/>
                <a:gd name="connsiteX8" fmla="*/ 1579613 w 4842482"/>
                <a:gd name="connsiteY8" fmla="*/ 625067 h 1105235"/>
                <a:gd name="connsiteX9" fmla="*/ 1851828 w 4842482"/>
                <a:gd name="connsiteY9" fmla="*/ 475212 h 1105235"/>
                <a:gd name="connsiteX10" fmla="*/ 2022310 w 4842482"/>
                <a:gd name="connsiteY10" fmla="*/ 413218 h 1105235"/>
                <a:gd name="connsiteX11" fmla="*/ 2115300 w 4842482"/>
                <a:gd name="connsiteY11" fmla="*/ 382222 h 1105235"/>
                <a:gd name="connsiteX12" fmla="*/ 2161795 w 4842482"/>
                <a:gd name="connsiteY12" fmla="*/ 351225 h 1105235"/>
                <a:gd name="connsiteX13" fmla="*/ 2223788 w 4842482"/>
                <a:gd name="connsiteY13" fmla="*/ 335727 h 1105235"/>
                <a:gd name="connsiteX14" fmla="*/ 2295420 w 4842482"/>
                <a:gd name="connsiteY14" fmla="*/ 253049 h 1105235"/>
                <a:gd name="connsiteX15" fmla="*/ 2412981 w 4842482"/>
                <a:gd name="connsiteY15" fmla="*/ 209990 h 1105235"/>
                <a:gd name="connsiteX16" fmla="*/ 2514522 w 4842482"/>
                <a:gd name="connsiteY16" fmla="*/ 191056 h 1105235"/>
                <a:gd name="connsiteX17" fmla="*/ 2712788 w 4842482"/>
                <a:gd name="connsiteY17" fmla="*/ 144562 h 1105235"/>
                <a:gd name="connsiteX18" fmla="*/ 3255229 w 4842482"/>
                <a:gd name="connsiteY18" fmla="*/ 25701 h 1105235"/>
                <a:gd name="connsiteX19" fmla="*/ 3901384 w 4842482"/>
                <a:gd name="connsiteY19" fmla="*/ 65320 h 1105235"/>
                <a:gd name="connsiteX20" fmla="*/ 4269564 w 4842482"/>
                <a:gd name="connsiteY20" fmla="*/ 180744 h 1105235"/>
                <a:gd name="connsiteX21" fmla="*/ 4316059 w 4842482"/>
                <a:gd name="connsiteY21" fmla="*/ 196242 h 1105235"/>
                <a:gd name="connsiteX22" fmla="*/ 4378052 w 4842482"/>
                <a:gd name="connsiteY22" fmla="*/ 211740 h 1105235"/>
                <a:gd name="connsiteX23" fmla="*/ 4510592 w 4842482"/>
                <a:gd name="connsiteY23" fmla="*/ 197931 h 1105235"/>
                <a:gd name="connsiteX24" fmla="*/ 4725441 w 4842482"/>
                <a:gd name="connsiteY24" fmla="*/ 211680 h 1105235"/>
                <a:gd name="connsiteX25" fmla="*/ 4842482 w 4842482"/>
                <a:gd name="connsiteY25" fmla="*/ 170311 h 1105235"/>
                <a:gd name="connsiteX0" fmla="*/ 0 w 4849235"/>
                <a:gd name="connsiteY0" fmla="*/ 1096893 h 1105235"/>
                <a:gd name="connsiteX1" fmla="*/ 191179 w 4849235"/>
                <a:gd name="connsiteY1" fmla="*/ 1102079 h 1105235"/>
                <a:gd name="connsiteX2" fmla="*/ 358452 w 4849235"/>
                <a:gd name="connsiteY2" fmla="*/ 1074519 h 1105235"/>
                <a:gd name="connsiteX3" fmla="*/ 507460 w 4849235"/>
                <a:gd name="connsiteY3" fmla="*/ 1043523 h 1105235"/>
                <a:gd name="connsiteX4" fmla="*/ 875435 w 4849235"/>
                <a:gd name="connsiteY4" fmla="*/ 967781 h 1105235"/>
                <a:gd name="connsiteX5" fmla="*/ 1050677 w 4849235"/>
                <a:gd name="connsiteY5" fmla="*/ 854104 h 1105235"/>
                <a:gd name="connsiteX6" fmla="*/ 1203669 w 4849235"/>
                <a:gd name="connsiteY6" fmla="*/ 795549 h 1105235"/>
                <a:gd name="connsiteX7" fmla="*/ 1440127 w 4849235"/>
                <a:gd name="connsiteY7" fmla="*/ 671563 h 1105235"/>
                <a:gd name="connsiteX8" fmla="*/ 1579613 w 4849235"/>
                <a:gd name="connsiteY8" fmla="*/ 625067 h 1105235"/>
                <a:gd name="connsiteX9" fmla="*/ 1851828 w 4849235"/>
                <a:gd name="connsiteY9" fmla="*/ 475212 h 1105235"/>
                <a:gd name="connsiteX10" fmla="*/ 2022310 w 4849235"/>
                <a:gd name="connsiteY10" fmla="*/ 413218 h 1105235"/>
                <a:gd name="connsiteX11" fmla="*/ 2115300 w 4849235"/>
                <a:gd name="connsiteY11" fmla="*/ 382222 h 1105235"/>
                <a:gd name="connsiteX12" fmla="*/ 2161795 w 4849235"/>
                <a:gd name="connsiteY12" fmla="*/ 351225 h 1105235"/>
                <a:gd name="connsiteX13" fmla="*/ 2223788 w 4849235"/>
                <a:gd name="connsiteY13" fmla="*/ 335727 h 1105235"/>
                <a:gd name="connsiteX14" fmla="*/ 2295420 w 4849235"/>
                <a:gd name="connsiteY14" fmla="*/ 253049 h 1105235"/>
                <a:gd name="connsiteX15" fmla="*/ 2412981 w 4849235"/>
                <a:gd name="connsiteY15" fmla="*/ 209990 h 1105235"/>
                <a:gd name="connsiteX16" fmla="*/ 2514522 w 4849235"/>
                <a:gd name="connsiteY16" fmla="*/ 191056 h 1105235"/>
                <a:gd name="connsiteX17" fmla="*/ 2712788 w 4849235"/>
                <a:gd name="connsiteY17" fmla="*/ 144562 h 1105235"/>
                <a:gd name="connsiteX18" fmla="*/ 3255229 w 4849235"/>
                <a:gd name="connsiteY18" fmla="*/ 25701 h 1105235"/>
                <a:gd name="connsiteX19" fmla="*/ 3901384 w 4849235"/>
                <a:gd name="connsiteY19" fmla="*/ 65320 h 1105235"/>
                <a:gd name="connsiteX20" fmla="*/ 4269564 w 4849235"/>
                <a:gd name="connsiteY20" fmla="*/ 180744 h 1105235"/>
                <a:gd name="connsiteX21" fmla="*/ 4316059 w 4849235"/>
                <a:gd name="connsiteY21" fmla="*/ 196242 h 1105235"/>
                <a:gd name="connsiteX22" fmla="*/ 4378052 w 4849235"/>
                <a:gd name="connsiteY22" fmla="*/ 211740 h 1105235"/>
                <a:gd name="connsiteX23" fmla="*/ 4510592 w 4849235"/>
                <a:gd name="connsiteY23" fmla="*/ 197931 h 1105235"/>
                <a:gd name="connsiteX24" fmla="*/ 4725441 w 4849235"/>
                <a:gd name="connsiteY24" fmla="*/ 211680 h 1105235"/>
                <a:gd name="connsiteX25" fmla="*/ 4849235 w 4849235"/>
                <a:gd name="connsiteY25" fmla="*/ 278858 h 1105235"/>
                <a:gd name="connsiteX0" fmla="*/ 0 w 4849235"/>
                <a:gd name="connsiteY0" fmla="*/ 1096893 h 1105235"/>
                <a:gd name="connsiteX1" fmla="*/ 191179 w 4849235"/>
                <a:gd name="connsiteY1" fmla="*/ 1102079 h 1105235"/>
                <a:gd name="connsiteX2" fmla="*/ 358452 w 4849235"/>
                <a:gd name="connsiteY2" fmla="*/ 1074519 h 1105235"/>
                <a:gd name="connsiteX3" fmla="*/ 507460 w 4849235"/>
                <a:gd name="connsiteY3" fmla="*/ 1043523 h 1105235"/>
                <a:gd name="connsiteX4" fmla="*/ 875435 w 4849235"/>
                <a:gd name="connsiteY4" fmla="*/ 967781 h 1105235"/>
                <a:gd name="connsiteX5" fmla="*/ 1050677 w 4849235"/>
                <a:gd name="connsiteY5" fmla="*/ 854104 h 1105235"/>
                <a:gd name="connsiteX6" fmla="*/ 1203669 w 4849235"/>
                <a:gd name="connsiteY6" fmla="*/ 795549 h 1105235"/>
                <a:gd name="connsiteX7" fmla="*/ 1440127 w 4849235"/>
                <a:gd name="connsiteY7" fmla="*/ 671563 h 1105235"/>
                <a:gd name="connsiteX8" fmla="*/ 1579613 w 4849235"/>
                <a:gd name="connsiteY8" fmla="*/ 625067 h 1105235"/>
                <a:gd name="connsiteX9" fmla="*/ 1851828 w 4849235"/>
                <a:gd name="connsiteY9" fmla="*/ 475212 h 1105235"/>
                <a:gd name="connsiteX10" fmla="*/ 2022310 w 4849235"/>
                <a:gd name="connsiteY10" fmla="*/ 413218 h 1105235"/>
                <a:gd name="connsiteX11" fmla="*/ 2115300 w 4849235"/>
                <a:gd name="connsiteY11" fmla="*/ 382222 h 1105235"/>
                <a:gd name="connsiteX12" fmla="*/ 2161795 w 4849235"/>
                <a:gd name="connsiteY12" fmla="*/ 351225 h 1105235"/>
                <a:gd name="connsiteX13" fmla="*/ 2223788 w 4849235"/>
                <a:gd name="connsiteY13" fmla="*/ 335727 h 1105235"/>
                <a:gd name="connsiteX14" fmla="*/ 2295420 w 4849235"/>
                <a:gd name="connsiteY14" fmla="*/ 253049 h 1105235"/>
                <a:gd name="connsiteX15" fmla="*/ 2412981 w 4849235"/>
                <a:gd name="connsiteY15" fmla="*/ 209990 h 1105235"/>
                <a:gd name="connsiteX16" fmla="*/ 2514522 w 4849235"/>
                <a:gd name="connsiteY16" fmla="*/ 191056 h 1105235"/>
                <a:gd name="connsiteX17" fmla="*/ 2712788 w 4849235"/>
                <a:gd name="connsiteY17" fmla="*/ 144562 h 1105235"/>
                <a:gd name="connsiteX18" fmla="*/ 3255229 w 4849235"/>
                <a:gd name="connsiteY18" fmla="*/ 25701 h 1105235"/>
                <a:gd name="connsiteX19" fmla="*/ 3901384 w 4849235"/>
                <a:gd name="connsiteY19" fmla="*/ 65320 h 1105235"/>
                <a:gd name="connsiteX20" fmla="*/ 4269564 w 4849235"/>
                <a:gd name="connsiteY20" fmla="*/ 180744 h 1105235"/>
                <a:gd name="connsiteX21" fmla="*/ 4316059 w 4849235"/>
                <a:gd name="connsiteY21" fmla="*/ 196242 h 1105235"/>
                <a:gd name="connsiteX22" fmla="*/ 4378052 w 4849235"/>
                <a:gd name="connsiteY22" fmla="*/ 211740 h 1105235"/>
                <a:gd name="connsiteX23" fmla="*/ 4510592 w 4849235"/>
                <a:gd name="connsiteY23" fmla="*/ 197931 h 1105235"/>
                <a:gd name="connsiteX24" fmla="*/ 4698429 w 4849235"/>
                <a:gd name="connsiteY24" fmla="*/ 296105 h 1105235"/>
                <a:gd name="connsiteX25" fmla="*/ 4849235 w 4849235"/>
                <a:gd name="connsiteY25" fmla="*/ 278858 h 1105235"/>
                <a:gd name="connsiteX0" fmla="*/ 0 w 4849235"/>
                <a:gd name="connsiteY0" fmla="*/ 1096893 h 1105235"/>
                <a:gd name="connsiteX1" fmla="*/ 191179 w 4849235"/>
                <a:gd name="connsiteY1" fmla="*/ 1102079 h 1105235"/>
                <a:gd name="connsiteX2" fmla="*/ 358452 w 4849235"/>
                <a:gd name="connsiteY2" fmla="*/ 1074519 h 1105235"/>
                <a:gd name="connsiteX3" fmla="*/ 507460 w 4849235"/>
                <a:gd name="connsiteY3" fmla="*/ 1043523 h 1105235"/>
                <a:gd name="connsiteX4" fmla="*/ 875435 w 4849235"/>
                <a:gd name="connsiteY4" fmla="*/ 967781 h 1105235"/>
                <a:gd name="connsiteX5" fmla="*/ 1050677 w 4849235"/>
                <a:gd name="connsiteY5" fmla="*/ 854104 h 1105235"/>
                <a:gd name="connsiteX6" fmla="*/ 1203669 w 4849235"/>
                <a:gd name="connsiteY6" fmla="*/ 795549 h 1105235"/>
                <a:gd name="connsiteX7" fmla="*/ 1440127 w 4849235"/>
                <a:gd name="connsiteY7" fmla="*/ 671563 h 1105235"/>
                <a:gd name="connsiteX8" fmla="*/ 1579613 w 4849235"/>
                <a:gd name="connsiteY8" fmla="*/ 625067 h 1105235"/>
                <a:gd name="connsiteX9" fmla="*/ 1851828 w 4849235"/>
                <a:gd name="connsiteY9" fmla="*/ 475212 h 1105235"/>
                <a:gd name="connsiteX10" fmla="*/ 2022310 w 4849235"/>
                <a:gd name="connsiteY10" fmla="*/ 413218 h 1105235"/>
                <a:gd name="connsiteX11" fmla="*/ 2115300 w 4849235"/>
                <a:gd name="connsiteY11" fmla="*/ 382222 h 1105235"/>
                <a:gd name="connsiteX12" fmla="*/ 2161795 w 4849235"/>
                <a:gd name="connsiteY12" fmla="*/ 351225 h 1105235"/>
                <a:gd name="connsiteX13" fmla="*/ 2223788 w 4849235"/>
                <a:gd name="connsiteY13" fmla="*/ 335727 h 1105235"/>
                <a:gd name="connsiteX14" fmla="*/ 2295420 w 4849235"/>
                <a:gd name="connsiteY14" fmla="*/ 253049 h 1105235"/>
                <a:gd name="connsiteX15" fmla="*/ 2412981 w 4849235"/>
                <a:gd name="connsiteY15" fmla="*/ 209990 h 1105235"/>
                <a:gd name="connsiteX16" fmla="*/ 2514522 w 4849235"/>
                <a:gd name="connsiteY16" fmla="*/ 191056 h 1105235"/>
                <a:gd name="connsiteX17" fmla="*/ 2712788 w 4849235"/>
                <a:gd name="connsiteY17" fmla="*/ 144562 h 1105235"/>
                <a:gd name="connsiteX18" fmla="*/ 3255229 w 4849235"/>
                <a:gd name="connsiteY18" fmla="*/ 25701 h 1105235"/>
                <a:gd name="connsiteX19" fmla="*/ 3901384 w 4849235"/>
                <a:gd name="connsiteY19" fmla="*/ 65320 h 1105235"/>
                <a:gd name="connsiteX20" fmla="*/ 4269564 w 4849235"/>
                <a:gd name="connsiteY20" fmla="*/ 180744 h 1105235"/>
                <a:gd name="connsiteX21" fmla="*/ 4316059 w 4849235"/>
                <a:gd name="connsiteY21" fmla="*/ 196242 h 1105235"/>
                <a:gd name="connsiteX22" fmla="*/ 4378052 w 4849235"/>
                <a:gd name="connsiteY22" fmla="*/ 211740 h 1105235"/>
                <a:gd name="connsiteX23" fmla="*/ 4476826 w 4849235"/>
                <a:gd name="connsiteY23" fmla="*/ 318540 h 1105235"/>
                <a:gd name="connsiteX24" fmla="*/ 4698429 w 4849235"/>
                <a:gd name="connsiteY24" fmla="*/ 296105 h 1105235"/>
                <a:gd name="connsiteX25" fmla="*/ 4849235 w 4849235"/>
                <a:gd name="connsiteY25" fmla="*/ 278858 h 1105235"/>
                <a:gd name="connsiteX0" fmla="*/ 0 w 4849235"/>
                <a:gd name="connsiteY0" fmla="*/ 1096893 h 1105235"/>
                <a:gd name="connsiteX1" fmla="*/ 191179 w 4849235"/>
                <a:gd name="connsiteY1" fmla="*/ 1102079 h 1105235"/>
                <a:gd name="connsiteX2" fmla="*/ 358452 w 4849235"/>
                <a:gd name="connsiteY2" fmla="*/ 1074519 h 1105235"/>
                <a:gd name="connsiteX3" fmla="*/ 507460 w 4849235"/>
                <a:gd name="connsiteY3" fmla="*/ 1043523 h 1105235"/>
                <a:gd name="connsiteX4" fmla="*/ 875435 w 4849235"/>
                <a:gd name="connsiteY4" fmla="*/ 967781 h 1105235"/>
                <a:gd name="connsiteX5" fmla="*/ 1050677 w 4849235"/>
                <a:gd name="connsiteY5" fmla="*/ 854104 h 1105235"/>
                <a:gd name="connsiteX6" fmla="*/ 1203669 w 4849235"/>
                <a:gd name="connsiteY6" fmla="*/ 795549 h 1105235"/>
                <a:gd name="connsiteX7" fmla="*/ 1440127 w 4849235"/>
                <a:gd name="connsiteY7" fmla="*/ 671563 h 1105235"/>
                <a:gd name="connsiteX8" fmla="*/ 1579613 w 4849235"/>
                <a:gd name="connsiteY8" fmla="*/ 625067 h 1105235"/>
                <a:gd name="connsiteX9" fmla="*/ 1851828 w 4849235"/>
                <a:gd name="connsiteY9" fmla="*/ 475212 h 1105235"/>
                <a:gd name="connsiteX10" fmla="*/ 2022310 w 4849235"/>
                <a:gd name="connsiteY10" fmla="*/ 413218 h 1105235"/>
                <a:gd name="connsiteX11" fmla="*/ 2115300 w 4849235"/>
                <a:gd name="connsiteY11" fmla="*/ 382222 h 1105235"/>
                <a:gd name="connsiteX12" fmla="*/ 2161795 w 4849235"/>
                <a:gd name="connsiteY12" fmla="*/ 351225 h 1105235"/>
                <a:gd name="connsiteX13" fmla="*/ 2223788 w 4849235"/>
                <a:gd name="connsiteY13" fmla="*/ 335727 h 1105235"/>
                <a:gd name="connsiteX14" fmla="*/ 2295420 w 4849235"/>
                <a:gd name="connsiteY14" fmla="*/ 253049 h 1105235"/>
                <a:gd name="connsiteX15" fmla="*/ 2412981 w 4849235"/>
                <a:gd name="connsiteY15" fmla="*/ 209990 h 1105235"/>
                <a:gd name="connsiteX16" fmla="*/ 2514522 w 4849235"/>
                <a:gd name="connsiteY16" fmla="*/ 191056 h 1105235"/>
                <a:gd name="connsiteX17" fmla="*/ 2712788 w 4849235"/>
                <a:gd name="connsiteY17" fmla="*/ 144562 h 1105235"/>
                <a:gd name="connsiteX18" fmla="*/ 3255229 w 4849235"/>
                <a:gd name="connsiteY18" fmla="*/ 25701 h 1105235"/>
                <a:gd name="connsiteX19" fmla="*/ 3901384 w 4849235"/>
                <a:gd name="connsiteY19" fmla="*/ 65320 h 1105235"/>
                <a:gd name="connsiteX20" fmla="*/ 4269564 w 4849235"/>
                <a:gd name="connsiteY20" fmla="*/ 180744 h 1105235"/>
                <a:gd name="connsiteX21" fmla="*/ 4316059 w 4849235"/>
                <a:gd name="connsiteY21" fmla="*/ 196242 h 1105235"/>
                <a:gd name="connsiteX22" fmla="*/ 4303768 w 4849235"/>
                <a:gd name="connsiteY22" fmla="*/ 296165 h 1105235"/>
                <a:gd name="connsiteX23" fmla="*/ 4476826 w 4849235"/>
                <a:gd name="connsiteY23" fmla="*/ 318540 h 1105235"/>
                <a:gd name="connsiteX24" fmla="*/ 4698429 w 4849235"/>
                <a:gd name="connsiteY24" fmla="*/ 296105 h 1105235"/>
                <a:gd name="connsiteX25" fmla="*/ 4849235 w 4849235"/>
                <a:gd name="connsiteY25" fmla="*/ 278858 h 1105235"/>
                <a:gd name="connsiteX0" fmla="*/ 0 w 4849235"/>
                <a:gd name="connsiteY0" fmla="*/ 1096893 h 1105235"/>
                <a:gd name="connsiteX1" fmla="*/ 191179 w 4849235"/>
                <a:gd name="connsiteY1" fmla="*/ 1102079 h 1105235"/>
                <a:gd name="connsiteX2" fmla="*/ 358452 w 4849235"/>
                <a:gd name="connsiteY2" fmla="*/ 1074519 h 1105235"/>
                <a:gd name="connsiteX3" fmla="*/ 507460 w 4849235"/>
                <a:gd name="connsiteY3" fmla="*/ 1043523 h 1105235"/>
                <a:gd name="connsiteX4" fmla="*/ 875435 w 4849235"/>
                <a:gd name="connsiteY4" fmla="*/ 967781 h 1105235"/>
                <a:gd name="connsiteX5" fmla="*/ 1050677 w 4849235"/>
                <a:gd name="connsiteY5" fmla="*/ 854104 h 1105235"/>
                <a:gd name="connsiteX6" fmla="*/ 1203669 w 4849235"/>
                <a:gd name="connsiteY6" fmla="*/ 795549 h 1105235"/>
                <a:gd name="connsiteX7" fmla="*/ 1440127 w 4849235"/>
                <a:gd name="connsiteY7" fmla="*/ 671563 h 1105235"/>
                <a:gd name="connsiteX8" fmla="*/ 1579613 w 4849235"/>
                <a:gd name="connsiteY8" fmla="*/ 625067 h 1105235"/>
                <a:gd name="connsiteX9" fmla="*/ 1851828 w 4849235"/>
                <a:gd name="connsiteY9" fmla="*/ 475212 h 1105235"/>
                <a:gd name="connsiteX10" fmla="*/ 2022310 w 4849235"/>
                <a:gd name="connsiteY10" fmla="*/ 413218 h 1105235"/>
                <a:gd name="connsiteX11" fmla="*/ 2115300 w 4849235"/>
                <a:gd name="connsiteY11" fmla="*/ 382222 h 1105235"/>
                <a:gd name="connsiteX12" fmla="*/ 2161795 w 4849235"/>
                <a:gd name="connsiteY12" fmla="*/ 351225 h 1105235"/>
                <a:gd name="connsiteX13" fmla="*/ 2223788 w 4849235"/>
                <a:gd name="connsiteY13" fmla="*/ 335727 h 1105235"/>
                <a:gd name="connsiteX14" fmla="*/ 2295420 w 4849235"/>
                <a:gd name="connsiteY14" fmla="*/ 253049 h 1105235"/>
                <a:gd name="connsiteX15" fmla="*/ 2412981 w 4849235"/>
                <a:gd name="connsiteY15" fmla="*/ 209990 h 1105235"/>
                <a:gd name="connsiteX16" fmla="*/ 2514522 w 4849235"/>
                <a:gd name="connsiteY16" fmla="*/ 191056 h 1105235"/>
                <a:gd name="connsiteX17" fmla="*/ 2712788 w 4849235"/>
                <a:gd name="connsiteY17" fmla="*/ 144562 h 1105235"/>
                <a:gd name="connsiteX18" fmla="*/ 3255229 w 4849235"/>
                <a:gd name="connsiteY18" fmla="*/ 25701 h 1105235"/>
                <a:gd name="connsiteX19" fmla="*/ 3901384 w 4849235"/>
                <a:gd name="connsiteY19" fmla="*/ 65320 h 1105235"/>
                <a:gd name="connsiteX20" fmla="*/ 4269564 w 4849235"/>
                <a:gd name="connsiteY20" fmla="*/ 180744 h 1105235"/>
                <a:gd name="connsiteX21" fmla="*/ 4303768 w 4849235"/>
                <a:gd name="connsiteY21" fmla="*/ 296165 h 1105235"/>
                <a:gd name="connsiteX22" fmla="*/ 4476826 w 4849235"/>
                <a:gd name="connsiteY22" fmla="*/ 318540 h 1105235"/>
                <a:gd name="connsiteX23" fmla="*/ 4698429 w 4849235"/>
                <a:gd name="connsiteY23" fmla="*/ 296105 h 1105235"/>
                <a:gd name="connsiteX24" fmla="*/ 4849235 w 4849235"/>
                <a:gd name="connsiteY24" fmla="*/ 278858 h 1105235"/>
                <a:gd name="connsiteX0" fmla="*/ 0 w 4849235"/>
                <a:gd name="connsiteY0" fmla="*/ 1096893 h 1105235"/>
                <a:gd name="connsiteX1" fmla="*/ 191179 w 4849235"/>
                <a:gd name="connsiteY1" fmla="*/ 1102079 h 1105235"/>
                <a:gd name="connsiteX2" fmla="*/ 358452 w 4849235"/>
                <a:gd name="connsiteY2" fmla="*/ 1074519 h 1105235"/>
                <a:gd name="connsiteX3" fmla="*/ 507460 w 4849235"/>
                <a:gd name="connsiteY3" fmla="*/ 1043523 h 1105235"/>
                <a:gd name="connsiteX4" fmla="*/ 875435 w 4849235"/>
                <a:gd name="connsiteY4" fmla="*/ 967781 h 1105235"/>
                <a:gd name="connsiteX5" fmla="*/ 1050677 w 4849235"/>
                <a:gd name="connsiteY5" fmla="*/ 854104 h 1105235"/>
                <a:gd name="connsiteX6" fmla="*/ 1203669 w 4849235"/>
                <a:gd name="connsiteY6" fmla="*/ 795549 h 1105235"/>
                <a:gd name="connsiteX7" fmla="*/ 1440127 w 4849235"/>
                <a:gd name="connsiteY7" fmla="*/ 671563 h 1105235"/>
                <a:gd name="connsiteX8" fmla="*/ 1579613 w 4849235"/>
                <a:gd name="connsiteY8" fmla="*/ 625067 h 1105235"/>
                <a:gd name="connsiteX9" fmla="*/ 1851828 w 4849235"/>
                <a:gd name="connsiteY9" fmla="*/ 475212 h 1105235"/>
                <a:gd name="connsiteX10" fmla="*/ 2022310 w 4849235"/>
                <a:gd name="connsiteY10" fmla="*/ 413218 h 1105235"/>
                <a:gd name="connsiteX11" fmla="*/ 2115300 w 4849235"/>
                <a:gd name="connsiteY11" fmla="*/ 382222 h 1105235"/>
                <a:gd name="connsiteX12" fmla="*/ 2161795 w 4849235"/>
                <a:gd name="connsiteY12" fmla="*/ 351225 h 1105235"/>
                <a:gd name="connsiteX13" fmla="*/ 2223788 w 4849235"/>
                <a:gd name="connsiteY13" fmla="*/ 335727 h 1105235"/>
                <a:gd name="connsiteX14" fmla="*/ 2295420 w 4849235"/>
                <a:gd name="connsiteY14" fmla="*/ 253049 h 1105235"/>
                <a:gd name="connsiteX15" fmla="*/ 2412981 w 4849235"/>
                <a:gd name="connsiteY15" fmla="*/ 209990 h 1105235"/>
                <a:gd name="connsiteX16" fmla="*/ 2514522 w 4849235"/>
                <a:gd name="connsiteY16" fmla="*/ 191056 h 1105235"/>
                <a:gd name="connsiteX17" fmla="*/ 2712788 w 4849235"/>
                <a:gd name="connsiteY17" fmla="*/ 144562 h 1105235"/>
                <a:gd name="connsiteX18" fmla="*/ 3255229 w 4849235"/>
                <a:gd name="connsiteY18" fmla="*/ 25701 h 1105235"/>
                <a:gd name="connsiteX19" fmla="*/ 3901384 w 4849235"/>
                <a:gd name="connsiteY19" fmla="*/ 65320 h 1105235"/>
                <a:gd name="connsiteX20" fmla="*/ 4100736 w 4849235"/>
                <a:gd name="connsiteY20" fmla="*/ 192806 h 1105235"/>
                <a:gd name="connsiteX21" fmla="*/ 4303768 w 4849235"/>
                <a:gd name="connsiteY21" fmla="*/ 296165 h 1105235"/>
                <a:gd name="connsiteX22" fmla="*/ 4476826 w 4849235"/>
                <a:gd name="connsiteY22" fmla="*/ 318540 h 1105235"/>
                <a:gd name="connsiteX23" fmla="*/ 4698429 w 4849235"/>
                <a:gd name="connsiteY23" fmla="*/ 296105 h 1105235"/>
                <a:gd name="connsiteX24" fmla="*/ 4849235 w 4849235"/>
                <a:gd name="connsiteY24" fmla="*/ 278858 h 1105235"/>
                <a:gd name="connsiteX0" fmla="*/ 0 w 4849235"/>
                <a:gd name="connsiteY0" fmla="*/ 1111722 h 1120064"/>
                <a:gd name="connsiteX1" fmla="*/ 191179 w 4849235"/>
                <a:gd name="connsiteY1" fmla="*/ 1116908 h 1120064"/>
                <a:gd name="connsiteX2" fmla="*/ 358452 w 4849235"/>
                <a:gd name="connsiteY2" fmla="*/ 1089348 h 1120064"/>
                <a:gd name="connsiteX3" fmla="*/ 507460 w 4849235"/>
                <a:gd name="connsiteY3" fmla="*/ 1058352 h 1120064"/>
                <a:gd name="connsiteX4" fmla="*/ 875435 w 4849235"/>
                <a:gd name="connsiteY4" fmla="*/ 982610 h 1120064"/>
                <a:gd name="connsiteX5" fmla="*/ 1050677 w 4849235"/>
                <a:gd name="connsiteY5" fmla="*/ 868933 h 1120064"/>
                <a:gd name="connsiteX6" fmla="*/ 1203669 w 4849235"/>
                <a:gd name="connsiteY6" fmla="*/ 810378 h 1120064"/>
                <a:gd name="connsiteX7" fmla="*/ 1440127 w 4849235"/>
                <a:gd name="connsiteY7" fmla="*/ 686392 h 1120064"/>
                <a:gd name="connsiteX8" fmla="*/ 1579613 w 4849235"/>
                <a:gd name="connsiteY8" fmla="*/ 639896 h 1120064"/>
                <a:gd name="connsiteX9" fmla="*/ 1851828 w 4849235"/>
                <a:gd name="connsiteY9" fmla="*/ 490041 h 1120064"/>
                <a:gd name="connsiteX10" fmla="*/ 2022310 w 4849235"/>
                <a:gd name="connsiteY10" fmla="*/ 428047 h 1120064"/>
                <a:gd name="connsiteX11" fmla="*/ 2115300 w 4849235"/>
                <a:gd name="connsiteY11" fmla="*/ 397051 h 1120064"/>
                <a:gd name="connsiteX12" fmla="*/ 2161795 w 4849235"/>
                <a:gd name="connsiteY12" fmla="*/ 366054 h 1120064"/>
                <a:gd name="connsiteX13" fmla="*/ 2223788 w 4849235"/>
                <a:gd name="connsiteY13" fmla="*/ 350556 h 1120064"/>
                <a:gd name="connsiteX14" fmla="*/ 2295420 w 4849235"/>
                <a:gd name="connsiteY14" fmla="*/ 267878 h 1120064"/>
                <a:gd name="connsiteX15" fmla="*/ 2412981 w 4849235"/>
                <a:gd name="connsiteY15" fmla="*/ 224819 h 1120064"/>
                <a:gd name="connsiteX16" fmla="*/ 2514522 w 4849235"/>
                <a:gd name="connsiteY16" fmla="*/ 205885 h 1120064"/>
                <a:gd name="connsiteX17" fmla="*/ 2712788 w 4849235"/>
                <a:gd name="connsiteY17" fmla="*/ 159391 h 1120064"/>
                <a:gd name="connsiteX18" fmla="*/ 3255229 w 4849235"/>
                <a:gd name="connsiteY18" fmla="*/ 40530 h 1120064"/>
                <a:gd name="connsiteX19" fmla="*/ 3813593 w 4849235"/>
                <a:gd name="connsiteY19" fmla="*/ 56027 h 1120064"/>
                <a:gd name="connsiteX20" fmla="*/ 4100736 w 4849235"/>
                <a:gd name="connsiteY20" fmla="*/ 207635 h 1120064"/>
                <a:gd name="connsiteX21" fmla="*/ 4303768 w 4849235"/>
                <a:gd name="connsiteY21" fmla="*/ 310994 h 1120064"/>
                <a:gd name="connsiteX22" fmla="*/ 4476826 w 4849235"/>
                <a:gd name="connsiteY22" fmla="*/ 333369 h 1120064"/>
                <a:gd name="connsiteX23" fmla="*/ 4698429 w 4849235"/>
                <a:gd name="connsiteY23" fmla="*/ 310934 h 1120064"/>
                <a:gd name="connsiteX24" fmla="*/ 4849235 w 4849235"/>
                <a:gd name="connsiteY24" fmla="*/ 293687 h 1120064"/>
                <a:gd name="connsiteX0" fmla="*/ 0 w 4849235"/>
                <a:gd name="connsiteY0" fmla="*/ 1137886 h 1146228"/>
                <a:gd name="connsiteX1" fmla="*/ 191179 w 4849235"/>
                <a:gd name="connsiteY1" fmla="*/ 1143072 h 1146228"/>
                <a:gd name="connsiteX2" fmla="*/ 358452 w 4849235"/>
                <a:gd name="connsiteY2" fmla="*/ 1115512 h 1146228"/>
                <a:gd name="connsiteX3" fmla="*/ 507460 w 4849235"/>
                <a:gd name="connsiteY3" fmla="*/ 1084516 h 1146228"/>
                <a:gd name="connsiteX4" fmla="*/ 875435 w 4849235"/>
                <a:gd name="connsiteY4" fmla="*/ 1008774 h 1146228"/>
                <a:gd name="connsiteX5" fmla="*/ 1050677 w 4849235"/>
                <a:gd name="connsiteY5" fmla="*/ 895097 h 1146228"/>
                <a:gd name="connsiteX6" fmla="*/ 1203669 w 4849235"/>
                <a:gd name="connsiteY6" fmla="*/ 836542 h 1146228"/>
                <a:gd name="connsiteX7" fmla="*/ 1440127 w 4849235"/>
                <a:gd name="connsiteY7" fmla="*/ 712556 h 1146228"/>
                <a:gd name="connsiteX8" fmla="*/ 1579613 w 4849235"/>
                <a:gd name="connsiteY8" fmla="*/ 666060 h 1146228"/>
                <a:gd name="connsiteX9" fmla="*/ 1851828 w 4849235"/>
                <a:gd name="connsiteY9" fmla="*/ 516205 h 1146228"/>
                <a:gd name="connsiteX10" fmla="*/ 2022310 w 4849235"/>
                <a:gd name="connsiteY10" fmla="*/ 454211 h 1146228"/>
                <a:gd name="connsiteX11" fmla="*/ 2115300 w 4849235"/>
                <a:gd name="connsiteY11" fmla="*/ 423215 h 1146228"/>
                <a:gd name="connsiteX12" fmla="*/ 2161795 w 4849235"/>
                <a:gd name="connsiteY12" fmla="*/ 392218 h 1146228"/>
                <a:gd name="connsiteX13" fmla="*/ 2223788 w 4849235"/>
                <a:gd name="connsiteY13" fmla="*/ 376720 h 1146228"/>
                <a:gd name="connsiteX14" fmla="*/ 2295420 w 4849235"/>
                <a:gd name="connsiteY14" fmla="*/ 294042 h 1146228"/>
                <a:gd name="connsiteX15" fmla="*/ 2412981 w 4849235"/>
                <a:gd name="connsiteY15" fmla="*/ 250983 h 1146228"/>
                <a:gd name="connsiteX16" fmla="*/ 2514522 w 4849235"/>
                <a:gd name="connsiteY16" fmla="*/ 232049 h 1146228"/>
                <a:gd name="connsiteX17" fmla="*/ 2712788 w 4849235"/>
                <a:gd name="connsiteY17" fmla="*/ 185555 h 1146228"/>
                <a:gd name="connsiteX18" fmla="*/ 3255229 w 4849235"/>
                <a:gd name="connsiteY18" fmla="*/ 66694 h 1146228"/>
                <a:gd name="connsiteX19" fmla="*/ 3712296 w 4849235"/>
                <a:gd name="connsiteY19" fmla="*/ 46008 h 1146228"/>
                <a:gd name="connsiteX20" fmla="*/ 4100736 w 4849235"/>
                <a:gd name="connsiteY20" fmla="*/ 233799 h 1146228"/>
                <a:gd name="connsiteX21" fmla="*/ 4303768 w 4849235"/>
                <a:gd name="connsiteY21" fmla="*/ 337158 h 1146228"/>
                <a:gd name="connsiteX22" fmla="*/ 4476826 w 4849235"/>
                <a:gd name="connsiteY22" fmla="*/ 359533 h 1146228"/>
                <a:gd name="connsiteX23" fmla="*/ 4698429 w 4849235"/>
                <a:gd name="connsiteY23" fmla="*/ 337098 h 1146228"/>
                <a:gd name="connsiteX24" fmla="*/ 4849235 w 4849235"/>
                <a:gd name="connsiteY24" fmla="*/ 319851 h 1146228"/>
                <a:gd name="connsiteX0" fmla="*/ 0 w 4849235"/>
                <a:gd name="connsiteY0" fmla="*/ 1152222 h 1160564"/>
                <a:gd name="connsiteX1" fmla="*/ 191179 w 4849235"/>
                <a:gd name="connsiteY1" fmla="*/ 1157408 h 1160564"/>
                <a:gd name="connsiteX2" fmla="*/ 358452 w 4849235"/>
                <a:gd name="connsiteY2" fmla="*/ 1129848 h 1160564"/>
                <a:gd name="connsiteX3" fmla="*/ 507460 w 4849235"/>
                <a:gd name="connsiteY3" fmla="*/ 1098852 h 1160564"/>
                <a:gd name="connsiteX4" fmla="*/ 875435 w 4849235"/>
                <a:gd name="connsiteY4" fmla="*/ 1023110 h 1160564"/>
                <a:gd name="connsiteX5" fmla="*/ 1050677 w 4849235"/>
                <a:gd name="connsiteY5" fmla="*/ 909433 h 1160564"/>
                <a:gd name="connsiteX6" fmla="*/ 1203669 w 4849235"/>
                <a:gd name="connsiteY6" fmla="*/ 850878 h 1160564"/>
                <a:gd name="connsiteX7" fmla="*/ 1440127 w 4849235"/>
                <a:gd name="connsiteY7" fmla="*/ 726892 h 1160564"/>
                <a:gd name="connsiteX8" fmla="*/ 1579613 w 4849235"/>
                <a:gd name="connsiteY8" fmla="*/ 680396 h 1160564"/>
                <a:gd name="connsiteX9" fmla="*/ 1851828 w 4849235"/>
                <a:gd name="connsiteY9" fmla="*/ 530541 h 1160564"/>
                <a:gd name="connsiteX10" fmla="*/ 2022310 w 4849235"/>
                <a:gd name="connsiteY10" fmla="*/ 468547 h 1160564"/>
                <a:gd name="connsiteX11" fmla="*/ 2115300 w 4849235"/>
                <a:gd name="connsiteY11" fmla="*/ 437551 h 1160564"/>
                <a:gd name="connsiteX12" fmla="*/ 2161795 w 4849235"/>
                <a:gd name="connsiteY12" fmla="*/ 406554 h 1160564"/>
                <a:gd name="connsiteX13" fmla="*/ 2223788 w 4849235"/>
                <a:gd name="connsiteY13" fmla="*/ 391056 h 1160564"/>
                <a:gd name="connsiteX14" fmla="*/ 2295420 w 4849235"/>
                <a:gd name="connsiteY14" fmla="*/ 308378 h 1160564"/>
                <a:gd name="connsiteX15" fmla="*/ 2412981 w 4849235"/>
                <a:gd name="connsiteY15" fmla="*/ 265319 h 1160564"/>
                <a:gd name="connsiteX16" fmla="*/ 2514522 w 4849235"/>
                <a:gd name="connsiteY16" fmla="*/ 246385 h 1160564"/>
                <a:gd name="connsiteX17" fmla="*/ 2712788 w 4849235"/>
                <a:gd name="connsiteY17" fmla="*/ 199891 h 1160564"/>
                <a:gd name="connsiteX18" fmla="*/ 3207958 w 4849235"/>
                <a:gd name="connsiteY18" fmla="*/ 32787 h 1160564"/>
                <a:gd name="connsiteX19" fmla="*/ 3712296 w 4849235"/>
                <a:gd name="connsiteY19" fmla="*/ 60344 h 1160564"/>
                <a:gd name="connsiteX20" fmla="*/ 4100736 w 4849235"/>
                <a:gd name="connsiteY20" fmla="*/ 248135 h 1160564"/>
                <a:gd name="connsiteX21" fmla="*/ 4303768 w 4849235"/>
                <a:gd name="connsiteY21" fmla="*/ 351494 h 1160564"/>
                <a:gd name="connsiteX22" fmla="*/ 4476826 w 4849235"/>
                <a:gd name="connsiteY22" fmla="*/ 373869 h 1160564"/>
                <a:gd name="connsiteX23" fmla="*/ 4698429 w 4849235"/>
                <a:gd name="connsiteY23" fmla="*/ 351434 h 1160564"/>
                <a:gd name="connsiteX24" fmla="*/ 4849235 w 4849235"/>
                <a:gd name="connsiteY24" fmla="*/ 334187 h 1160564"/>
                <a:gd name="connsiteX0" fmla="*/ 0 w 4849235"/>
                <a:gd name="connsiteY0" fmla="*/ 1152223 h 1160565"/>
                <a:gd name="connsiteX1" fmla="*/ 191179 w 4849235"/>
                <a:gd name="connsiteY1" fmla="*/ 1157409 h 1160565"/>
                <a:gd name="connsiteX2" fmla="*/ 358452 w 4849235"/>
                <a:gd name="connsiteY2" fmla="*/ 1129849 h 1160565"/>
                <a:gd name="connsiteX3" fmla="*/ 507460 w 4849235"/>
                <a:gd name="connsiteY3" fmla="*/ 1098853 h 1160565"/>
                <a:gd name="connsiteX4" fmla="*/ 875435 w 4849235"/>
                <a:gd name="connsiteY4" fmla="*/ 1023111 h 1160565"/>
                <a:gd name="connsiteX5" fmla="*/ 1050677 w 4849235"/>
                <a:gd name="connsiteY5" fmla="*/ 909434 h 1160565"/>
                <a:gd name="connsiteX6" fmla="*/ 1203669 w 4849235"/>
                <a:gd name="connsiteY6" fmla="*/ 850879 h 1160565"/>
                <a:gd name="connsiteX7" fmla="*/ 1440127 w 4849235"/>
                <a:gd name="connsiteY7" fmla="*/ 726893 h 1160565"/>
                <a:gd name="connsiteX8" fmla="*/ 1579613 w 4849235"/>
                <a:gd name="connsiteY8" fmla="*/ 680397 h 1160565"/>
                <a:gd name="connsiteX9" fmla="*/ 1851828 w 4849235"/>
                <a:gd name="connsiteY9" fmla="*/ 530542 h 1160565"/>
                <a:gd name="connsiteX10" fmla="*/ 2022310 w 4849235"/>
                <a:gd name="connsiteY10" fmla="*/ 468548 h 1160565"/>
                <a:gd name="connsiteX11" fmla="*/ 2115300 w 4849235"/>
                <a:gd name="connsiteY11" fmla="*/ 437552 h 1160565"/>
                <a:gd name="connsiteX12" fmla="*/ 2161795 w 4849235"/>
                <a:gd name="connsiteY12" fmla="*/ 406555 h 1160565"/>
                <a:gd name="connsiteX13" fmla="*/ 2223788 w 4849235"/>
                <a:gd name="connsiteY13" fmla="*/ 391057 h 1160565"/>
                <a:gd name="connsiteX14" fmla="*/ 2295420 w 4849235"/>
                <a:gd name="connsiteY14" fmla="*/ 308379 h 1160565"/>
                <a:gd name="connsiteX15" fmla="*/ 2412981 w 4849235"/>
                <a:gd name="connsiteY15" fmla="*/ 265320 h 1160565"/>
                <a:gd name="connsiteX16" fmla="*/ 2514522 w 4849235"/>
                <a:gd name="connsiteY16" fmla="*/ 246386 h 1160565"/>
                <a:gd name="connsiteX17" fmla="*/ 2706034 w 4849235"/>
                <a:gd name="connsiteY17" fmla="*/ 139587 h 1160565"/>
                <a:gd name="connsiteX18" fmla="*/ 3207958 w 4849235"/>
                <a:gd name="connsiteY18" fmla="*/ 32788 h 1160565"/>
                <a:gd name="connsiteX19" fmla="*/ 3712296 w 4849235"/>
                <a:gd name="connsiteY19" fmla="*/ 60345 h 1160565"/>
                <a:gd name="connsiteX20" fmla="*/ 4100736 w 4849235"/>
                <a:gd name="connsiteY20" fmla="*/ 248136 h 1160565"/>
                <a:gd name="connsiteX21" fmla="*/ 4303768 w 4849235"/>
                <a:gd name="connsiteY21" fmla="*/ 351495 h 1160565"/>
                <a:gd name="connsiteX22" fmla="*/ 4476826 w 4849235"/>
                <a:gd name="connsiteY22" fmla="*/ 373870 h 1160565"/>
                <a:gd name="connsiteX23" fmla="*/ 4698429 w 4849235"/>
                <a:gd name="connsiteY23" fmla="*/ 351435 h 1160565"/>
                <a:gd name="connsiteX24" fmla="*/ 4849235 w 4849235"/>
                <a:gd name="connsiteY24" fmla="*/ 334188 h 1160565"/>
                <a:gd name="connsiteX0" fmla="*/ 0 w 4849235"/>
                <a:gd name="connsiteY0" fmla="*/ 1152223 h 1160565"/>
                <a:gd name="connsiteX1" fmla="*/ 191179 w 4849235"/>
                <a:gd name="connsiteY1" fmla="*/ 1157409 h 1160565"/>
                <a:gd name="connsiteX2" fmla="*/ 358452 w 4849235"/>
                <a:gd name="connsiteY2" fmla="*/ 1129849 h 1160565"/>
                <a:gd name="connsiteX3" fmla="*/ 507460 w 4849235"/>
                <a:gd name="connsiteY3" fmla="*/ 1098853 h 1160565"/>
                <a:gd name="connsiteX4" fmla="*/ 875435 w 4849235"/>
                <a:gd name="connsiteY4" fmla="*/ 1023111 h 1160565"/>
                <a:gd name="connsiteX5" fmla="*/ 1050677 w 4849235"/>
                <a:gd name="connsiteY5" fmla="*/ 909434 h 1160565"/>
                <a:gd name="connsiteX6" fmla="*/ 1203669 w 4849235"/>
                <a:gd name="connsiteY6" fmla="*/ 850879 h 1160565"/>
                <a:gd name="connsiteX7" fmla="*/ 1440127 w 4849235"/>
                <a:gd name="connsiteY7" fmla="*/ 726893 h 1160565"/>
                <a:gd name="connsiteX8" fmla="*/ 1579613 w 4849235"/>
                <a:gd name="connsiteY8" fmla="*/ 680397 h 1160565"/>
                <a:gd name="connsiteX9" fmla="*/ 1851828 w 4849235"/>
                <a:gd name="connsiteY9" fmla="*/ 530542 h 1160565"/>
                <a:gd name="connsiteX10" fmla="*/ 2022310 w 4849235"/>
                <a:gd name="connsiteY10" fmla="*/ 468548 h 1160565"/>
                <a:gd name="connsiteX11" fmla="*/ 2115300 w 4849235"/>
                <a:gd name="connsiteY11" fmla="*/ 437552 h 1160565"/>
                <a:gd name="connsiteX12" fmla="*/ 2161795 w 4849235"/>
                <a:gd name="connsiteY12" fmla="*/ 406555 h 1160565"/>
                <a:gd name="connsiteX13" fmla="*/ 2223788 w 4849235"/>
                <a:gd name="connsiteY13" fmla="*/ 391057 h 1160565"/>
                <a:gd name="connsiteX14" fmla="*/ 2295420 w 4849235"/>
                <a:gd name="connsiteY14" fmla="*/ 308379 h 1160565"/>
                <a:gd name="connsiteX15" fmla="*/ 2412981 w 4849235"/>
                <a:gd name="connsiteY15" fmla="*/ 265320 h 1160565"/>
                <a:gd name="connsiteX16" fmla="*/ 2507769 w 4849235"/>
                <a:gd name="connsiteY16" fmla="*/ 210203 h 1160565"/>
                <a:gd name="connsiteX17" fmla="*/ 2706034 w 4849235"/>
                <a:gd name="connsiteY17" fmla="*/ 139587 h 1160565"/>
                <a:gd name="connsiteX18" fmla="*/ 3207958 w 4849235"/>
                <a:gd name="connsiteY18" fmla="*/ 32788 h 1160565"/>
                <a:gd name="connsiteX19" fmla="*/ 3712296 w 4849235"/>
                <a:gd name="connsiteY19" fmla="*/ 60345 h 1160565"/>
                <a:gd name="connsiteX20" fmla="*/ 4100736 w 4849235"/>
                <a:gd name="connsiteY20" fmla="*/ 248136 h 1160565"/>
                <a:gd name="connsiteX21" fmla="*/ 4303768 w 4849235"/>
                <a:gd name="connsiteY21" fmla="*/ 351495 h 1160565"/>
                <a:gd name="connsiteX22" fmla="*/ 4476826 w 4849235"/>
                <a:gd name="connsiteY22" fmla="*/ 373870 h 1160565"/>
                <a:gd name="connsiteX23" fmla="*/ 4698429 w 4849235"/>
                <a:gd name="connsiteY23" fmla="*/ 351435 h 1160565"/>
                <a:gd name="connsiteX24" fmla="*/ 4849235 w 4849235"/>
                <a:gd name="connsiteY24" fmla="*/ 334188 h 1160565"/>
                <a:gd name="connsiteX0" fmla="*/ 0 w 4849235"/>
                <a:gd name="connsiteY0" fmla="*/ 1152223 h 1160565"/>
                <a:gd name="connsiteX1" fmla="*/ 191179 w 4849235"/>
                <a:gd name="connsiteY1" fmla="*/ 1157409 h 1160565"/>
                <a:gd name="connsiteX2" fmla="*/ 358452 w 4849235"/>
                <a:gd name="connsiteY2" fmla="*/ 1129849 h 1160565"/>
                <a:gd name="connsiteX3" fmla="*/ 507460 w 4849235"/>
                <a:gd name="connsiteY3" fmla="*/ 1098853 h 1160565"/>
                <a:gd name="connsiteX4" fmla="*/ 875435 w 4849235"/>
                <a:gd name="connsiteY4" fmla="*/ 1023111 h 1160565"/>
                <a:gd name="connsiteX5" fmla="*/ 1050677 w 4849235"/>
                <a:gd name="connsiteY5" fmla="*/ 909434 h 1160565"/>
                <a:gd name="connsiteX6" fmla="*/ 1203669 w 4849235"/>
                <a:gd name="connsiteY6" fmla="*/ 850879 h 1160565"/>
                <a:gd name="connsiteX7" fmla="*/ 1440127 w 4849235"/>
                <a:gd name="connsiteY7" fmla="*/ 726893 h 1160565"/>
                <a:gd name="connsiteX8" fmla="*/ 1579613 w 4849235"/>
                <a:gd name="connsiteY8" fmla="*/ 680397 h 1160565"/>
                <a:gd name="connsiteX9" fmla="*/ 1851828 w 4849235"/>
                <a:gd name="connsiteY9" fmla="*/ 530542 h 1160565"/>
                <a:gd name="connsiteX10" fmla="*/ 2022310 w 4849235"/>
                <a:gd name="connsiteY10" fmla="*/ 468548 h 1160565"/>
                <a:gd name="connsiteX11" fmla="*/ 2115300 w 4849235"/>
                <a:gd name="connsiteY11" fmla="*/ 437552 h 1160565"/>
                <a:gd name="connsiteX12" fmla="*/ 2161795 w 4849235"/>
                <a:gd name="connsiteY12" fmla="*/ 406555 h 1160565"/>
                <a:gd name="connsiteX13" fmla="*/ 2223788 w 4849235"/>
                <a:gd name="connsiteY13" fmla="*/ 391057 h 1160565"/>
                <a:gd name="connsiteX14" fmla="*/ 2302173 w 4849235"/>
                <a:gd name="connsiteY14" fmla="*/ 368682 h 1160565"/>
                <a:gd name="connsiteX15" fmla="*/ 2412981 w 4849235"/>
                <a:gd name="connsiteY15" fmla="*/ 265320 h 1160565"/>
                <a:gd name="connsiteX16" fmla="*/ 2507769 w 4849235"/>
                <a:gd name="connsiteY16" fmla="*/ 210203 h 1160565"/>
                <a:gd name="connsiteX17" fmla="*/ 2706034 w 4849235"/>
                <a:gd name="connsiteY17" fmla="*/ 139587 h 1160565"/>
                <a:gd name="connsiteX18" fmla="*/ 3207958 w 4849235"/>
                <a:gd name="connsiteY18" fmla="*/ 32788 h 1160565"/>
                <a:gd name="connsiteX19" fmla="*/ 3712296 w 4849235"/>
                <a:gd name="connsiteY19" fmla="*/ 60345 h 1160565"/>
                <a:gd name="connsiteX20" fmla="*/ 4100736 w 4849235"/>
                <a:gd name="connsiteY20" fmla="*/ 248136 h 1160565"/>
                <a:gd name="connsiteX21" fmla="*/ 4303768 w 4849235"/>
                <a:gd name="connsiteY21" fmla="*/ 351495 h 1160565"/>
                <a:gd name="connsiteX22" fmla="*/ 4476826 w 4849235"/>
                <a:gd name="connsiteY22" fmla="*/ 373870 h 1160565"/>
                <a:gd name="connsiteX23" fmla="*/ 4698429 w 4849235"/>
                <a:gd name="connsiteY23" fmla="*/ 351435 h 1160565"/>
                <a:gd name="connsiteX24" fmla="*/ 4849235 w 4849235"/>
                <a:gd name="connsiteY24" fmla="*/ 334188 h 1160565"/>
                <a:gd name="connsiteX0" fmla="*/ 0 w 4849235"/>
                <a:gd name="connsiteY0" fmla="*/ 1177416 h 1185758"/>
                <a:gd name="connsiteX1" fmla="*/ 191179 w 4849235"/>
                <a:gd name="connsiteY1" fmla="*/ 1182602 h 1185758"/>
                <a:gd name="connsiteX2" fmla="*/ 358452 w 4849235"/>
                <a:gd name="connsiteY2" fmla="*/ 1155042 h 1185758"/>
                <a:gd name="connsiteX3" fmla="*/ 507460 w 4849235"/>
                <a:gd name="connsiteY3" fmla="*/ 1124046 h 1185758"/>
                <a:gd name="connsiteX4" fmla="*/ 875435 w 4849235"/>
                <a:gd name="connsiteY4" fmla="*/ 1048304 h 1185758"/>
                <a:gd name="connsiteX5" fmla="*/ 1050677 w 4849235"/>
                <a:gd name="connsiteY5" fmla="*/ 934627 h 1185758"/>
                <a:gd name="connsiteX6" fmla="*/ 1203669 w 4849235"/>
                <a:gd name="connsiteY6" fmla="*/ 876072 h 1185758"/>
                <a:gd name="connsiteX7" fmla="*/ 1440127 w 4849235"/>
                <a:gd name="connsiteY7" fmla="*/ 752086 h 1185758"/>
                <a:gd name="connsiteX8" fmla="*/ 1579613 w 4849235"/>
                <a:gd name="connsiteY8" fmla="*/ 705590 h 1185758"/>
                <a:gd name="connsiteX9" fmla="*/ 1851828 w 4849235"/>
                <a:gd name="connsiteY9" fmla="*/ 555735 h 1185758"/>
                <a:gd name="connsiteX10" fmla="*/ 2022310 w 4849235"/>
                <a:gd name="connsiteY10" fmla="*/ 493741 h 1185758"/>
                <a:gd name="connsiteX11" fmla="*/ 2115300 w 4849235"/>
                <a:gd name="connsiteY11" fmla="*/ 462745 h 1185758"/>
                <a:gd name="connsiteX12" fmla="*/ 2161795 w 4849235"/>
                <a:gd name="connsiteY12" fmla="*/ 431748 h 1185758"/>
                <a:gd name="connsiteX13" fmla="*/ 2223788 w 4849235"/>
                <a:gd name="connsiteY13" fmla="*/ 416250 h 1185758"/>
                <a:gd name="connsiteX14" fmla="*/ 2302173 w 4849235"/>
                <a:gd name="connsiteY14" fmla="*/ 393875 h 1185758"/>
                <a:gd name="connsiteX15" fmla="*/ 2412981 w 4849235"/>
                <a:gd name="connsiteY15" fmla="*/ 290513 h 1185758"/>
                <a:gd name="connsiteX16" fmla="*/ 2507769 w 4849235"/>
                <a:gd name="connsiteY16" fmla="*/ 235396 h 1185758"/>
                <a:gd name="connsiteX17" fmla="*/ 2706034 w 4849235"/>
                <a:gd name="connsiteY17" fmla="*/ 164780 h 1185758"/>
                <a:gd name="connsiteX18" fmla="*/ 3201205 w 4849235"/>
                <a:gd name="connsiteY18" fmla="*/ 9738 h 1185758"/>
                <a:gd name="connsiteX19" fmla="*/ 3712296 w 4849235"/>
                <a:gd name="connsiteY19" fmla="*/ 85538 h 1185758"/>
                <a:gd name="connsiteX20" fmla="*/ 4100736 w 4849235"/>
                <a:gd name="connsiteY20" fmla="*/ 273329 h 1185758"/>
                <a:gd name="connsiteX21" fmla="*/ 4303768 w 4849235"/>
                <a:gd name="connsiteY21" fmla="*/ 376688 h 1185758"/>
                <a:gd name="connsiteX22" fmla="*/ 4476826 w 4849235"/>
                <a:gd name="connsiteY22" fmla="*/ 399063 h 1185758"/>
                <a:gd name="connsiteX23" fmla="*/ 4698429 w 4849235"/>
                <a:gd name="connsiteY23" fmla="*/ 376628 h 1185758"/>
                <a:gd name="connsiteX24" fmla="*/ 4849235 w 4849235"/>
                <a:gd name="connsiteY24" fmla="*/ 359381 h 1185758"/>
                <a:gd name="connsiteX0" fmla="*/ 0 w 4849235"/>
                <a:gd name="connsiteY0" fmla="*/ 1177416 h 1185758"/>
                <a:gd name="connsiteX1" fmla="*/ 191179 w 4849235"/>
                <a:gd name="connsiteY1" fmla="*/ 1182602 h 1185758"/>
                <a:gd name="connsiteX2" fmla="*/ 358452 w 4849235"/>
                <a:gd name="connsiteY2" fmla="*/ 1155042 h 1185758"/>
                <a:gd name="connsiteX3" fmla="*/ 507460 w 4849235"/>
                <a:gd name="connsiteY3" fmla="*/ 1124046 h 1185758"/>
                <a:gd name="connsiteX4" fmla="*/ 875435 w 4849235"/>
                <a:gd name="connsiteY4" fmla="*/ 1048304 h 1185758"/>
                <a:gd name="connsiteX5" fmla="*/ 1050677 w 4849235"/>
                <a:gd name="connsiteY5" fmla="*/ 934627 h 1185758"/>
                <a:gd name="connsiteX6" fmla="*/ 1203669 w 4849235"/>
                <a:gd name="connsiteY6" fmla="*/ 876072 h 1185758"/>
                <a:gd name="connsiteX7" fmla="*/ 1440127 w 4849235"/>
                <a:gd name="connsiteY7" fmla="*/ 752086 h 1185758"/>
                <a:gd name="connsiteX8" fmla="*/ 1579613 w 4849235"/>
                <a:gd name="connsiteY8" fmla="*/ 705590 h 1185758"/>
                <a:gd name="connsiteX9" fmla="*/ 1851828 w 4849235"/>
                <a:gd name="connsiteY9" fmla="*/ 555735 h 1185758"/>
                <a:gd name="connsiteX10" fmla="*/ 2022310 w 4849235"/>
                <a:gd name="connsiteY10" fmla="*/ 493741 h 1185758"/>
                <a:gd name="connsiteX11" fmla="*/ 2115300 w 4849235"/>
                <a:gd name="connsiteY11" fmla="*/ 462745 h 1185758"/>
                <a:gd name="connsiteX12" fmla="*/ 2161795 w 4849235"/>
                <a:gd name="connsiteY12" fmla="*/ 431748 h 1185758"/>
                <a:gd name="connsiteX13" fmla="*/ 2223788 w 4849235"/>
                <a:gd name="connsiteY13" fmla="*/ 416250 h 1185758"/>
                <a:gd name="connsiteX14" fmla="*/ 2302173 w 4849235"/>
                <a:gd name="connsiteY14" fmla="*/ 393875 h 1185758"/>
                <a:gd name="connsiteX15" fmla="*/ 2412981 w 4849235"/>
                <a:gd name="connsiteY15" fmla="*/ 290513 h 1185758"/>
                <a:gd name="connsiteX16" fmla="*/ 2507769 w 4849235"/>
                <a:gd name="connsiteY16" fmla="*/ 235396 h 1185758"/>
                <a:gd name="connsiteX17" fmla="*/ 2706034 w 4849235"/>
                <a:gd name="connsiteY17" fmla="*/ 164780 h 1185758"/>
                <a:gd name="connsiteX18" fmla="*/ 3201205 w 4849235"/>
                <a:gd name="connsiteY18" fmla="*/ 9738 h 1185758"/>
                <a:gd name="connsiteX19" fmla="*/ 3712296 w 4849235"/>
                <a:gd name="connsiteY19" fmla="*/ 85538 h 1185758"/>
                <a:gd name="connsiteX20" fmla="*/ 4033205 w 4849235"/>
                <a:gd name="connsiteY20" fmla="*/ 309512 h 1185758"/>
                <a:gd name="connsiteX21" fmla="*/ 4303768 w 4849235"/>
                <a:gd name="connsiteY21" fmla="*/ 376688 h 1185758"/>
                <a:gd name="connsiteX22" fmla="*/ 4476826 w 4849235"/>
                <a:gd name="connsiteY22" fmla="*/ 399063 h 1185758"/>
                <a:gd name="connsiteX23" fmla="*/ 4698429 w 4849235"/>
                <a:gd name="connsiteY23" fmla="*/ 376628 h 1185758"/>
                <a:gd name="connsiteX24" fmla="*/ 4849235 w 4849235"/>
                <a:gd name="connsiteY24" fmla="*/ 359381 h 1185758"/>
                <a:gd name="connsiteX0" fmla="*/ 0 w 4849235"/>
                <a:gd name="connsiteY0" fmla="*/ 1177416 h 1185758"/>
                <a:gd name="connsiteX1" fmla="*/ 191179 w 4849235"/>
                <a:gd name="connsiteY1" fmla="*/ 1182602 h 1185758"/>
                <a:gd name="connsiteX2" fmla="*/ 358452 w 4849235"/>
                <a:gd name="connsiteY2" fmla="*/ 1155042 h 1185758"/>
                <a:gd name="connsiteX3" fmla="*/ 507460 w 4849235"/>
                <a:gd name="connsiteY3" fmla="*/ 1124046 h 1185758"/>
                <a:gd name="connsiteX4" fmla="*/ 875435 w 4849235"/>
                <a:gd name="connsiteY4" fmla="*/ 1048304 h 1185758"/>
                <a:gd name="connsiteX5" fmla="*/ 1050677 w 4849235"/>
                <a:gd name="connsiteY5" fmla="*/ 934627 h 1185758"/>
                <a:gd name="connsiteX6" fmla="*/ 1203669 w 4849235"/>
                <a:gd name="connsiteY6" fmla="*/ 876072 h 1185758"/>
                <a:gd name="connsiteX7" fmla="*/ 1440127 w 4849235"/>
                <a:gd name="connsiteY7" fmla="*/ 752086 h 1185758"/>
                <a:gd name="connsiteX8" fmla="*/ 1579613 w 4849235"/>
                <a:gd name="connsiteY8" fmla="*/ 705590 h 1185758"/>
                <a:gd name="connsiteX9" fmla="*/ 1851828 w 4849235"/>
                <a:gd name="connsiteY9" fmla="*/ 555735 h 1185758"/>
                <a:gd name="connsiteX10" fmla="*/ 2022310 w 4849235"/>
                <a:gd name="connsiteY10" fmla="*/ 493741 h 1185758"/>
                <a:gd name="connsiteX11" fmla="*/ 2115300 w 4849235"/>
                <a:gd name="connsiteY11" fmla="*/ 462745 h 1185758"/>
                <a:gd name="connsiteX12" fmla="*/ 2161795 w 4849235"/>
                <a:gd name="connsiteY12" fmla="*/ 431748 h 1185758"/>
                <a:gd name="connsiteX13" fmla="*/ 2223788 w 4849235"/>
                <a:gd name="connsiteY13" fmla="*/ 416250 h 1185758"/>
                <a:gd name="connsiteX14" fmla="*/ 2302173 w 4849235"/>
                <a:gd name="connsiteY14" fmla="*/ 393875 h 1185758"/>
                <a:gd name="connsiteX15" fmla="*/ 2419734 w 4849235"/>
                <a:gd name="connsiteY15" fmla="*/ 362877 h 1185758"/>
                <a:gd name="connsiteX16" fmla="*/ 2507769 w 4849235"/>
                <a:gd name="connsiteY16" fmla="*/ 235396 h 1185758"/>
                <a:gd name="connsiteX17" fmla="*/ 2706034 w 4849235"/>
                <a:gd name="connsiteY17" fmla="*/ 164780 h 1185758"/>
                <a:gd name="connsiteX18" fmla="*/ 3201205 w 4849235"/>
                <a:gd name="connsiteY18" fmla="*/ 9738 h 1185758"/>
                <a:gd name="connsiteX19" fmla="*/ 3712296 w 4849235"/>
                <a:gd name="connsiteY19" fmla="*/ 85538 h 1185758"/>
                <a:gd name="connsiteX20" fmla="*/ 4033205 w 4849235"/>
                <a:gd name="connsiteY20" fmla="*/ 309512 h 1185758"/>
                <a:gd name="connsiteX21" fmla="*/ 4303768 w 4849235"/>
                <a:gd name="connsiteY21" fmla="*/ 376688 h 1185758"/>
                <a:gd name="connsiteX22" fmla="*/ 4476826 w 4849235"/>
                <a:gd name="connsiteY22" fmla="*/ 399063 h 1185758"/>
                <a:gd name="connsiteX23" fmla="*/ 4698429 w 4849235"/>
                <a:gd name="connsiteY23" fmla="*/ 376628 h 1185758"/>
                <a:gd name="connsiteX24" fmla="*/ 4849235 w 4849235"/>
                <a:gd name="connsiteY24" fmla="*/ 359381 h 1185758"/>
                <a:gd name="connsiteX0" fmla="*/ 0 w 4849235"/>
                <a:gd name="connsiteY0" fmla="*/ 1177416 h 1185758"/>
                <a:gd name="connsiteX1" fmla="*/ 191179 w 4849235"/>
                <a:gd name="connsiteY1" fmla="*/ 1182602 h 1185758"/>
                <a:gd name="connsiteX2" fmla="*/ 358452 w 4849235"/>
                <a:gd name="connsiteY2" fmla="*/ 1155042 h 1185758"/>
                <a:gd name="connsiteX3" fmla="*/ 507460 w 4849235"/>
                <a:gd name="connsiteY3" fmla="*/ 1124046 h 1185758"/>
                <a:gd name="connsiteX4" fmla="*/ 875435 w 4849235"/>
                <a:gd name="connsiteY4" fmla="*/ 1048304 h 1185758"/>
                <a:gd name="connsiteX5" fmla="*/ 1050677 w 4849235"/>
                <a:gd name="connsiteY5" fmla="*/ 934627 h 1185758"/>
                <a:gd name="connsiteX6" fmla="*/ 1203669 w 4849235"/>
                <a:gd name="connsiteY6" fmla="*/ 876072 h 1185758"/>
                <a:gd name="connsiteX7" fmla="*/ 1440127 w 4849235"/>
                <a:gd name="connsiteY7" fmla="*/ 752086 h 1185758"/>
                <a:gd name="connsiteX8" fmla="*/ 1579613 w 4849235"/>
                <a:gd name="connsiteY8" fmla="*/ 705590 h 1185758"/>
                <a:gd name="connsiteX9" fmla="*/ 1851828 w 4849235"/>
                <a:gd name="connsiteY9" fmla="*/ 555735 h 1185758"/>
                <a:gd name="connsiteX10" fmla="*/ 2022310 w 4849235"/>
                <a:gd name="connsiteY10" fmla="*/ 493741 h 1185758"/>
                <a:gd name="connsiteX11" fmla="*/ 2115300 w 4849235"/>
                <a:gd name="connsiteY11" fmla="*/ 462745 h 1185758"/>
                <a:gd name="connsiteX12" fmla="*/ 2161795 w 4849235"/>
                <a:gd name="connsiteY12" fmla="*/ 431748 h 1185758"/>
                <a:gd name="connsiteX13" fmla="*/ 2223788 w 4849235"/>
                <a:gd name="connsiteY13" fmla="*/ 416250 h 1185758"/>
                <a:gd name="connsiteX14" fmla="*/ 2302173 w 4849235"/>
                <a:gd name="connsiteY14" fmla="*/ 393875 h 1185758"/>
                <a:gd name="connsiteX15" fmla="*/ 2419734 w 4849235"/>
                <a:gd name="connsiteY15" fmla="*/ 362877 h 1185758"/>
                <a:gd name="connsiteX16" fmla="*/ 2541535 w 4849235"/>
                <a:gd name="connsiteY16" fmla="*/ 295700 h 1185758"/>
                <a:gd name="connsiteX17" fmla="*/ 2706034 w 4849235"/>
                <a:gd name="connsiteY17" fmla="*/ 164780 h 1185758"/>
                <a:gd name="connsiteX18" fmla="*/ 3201205 w 4849235"/>
                <a:gd name="connsiteY18" fmla="*/ 9738 h 1185758"/>
                <a:gd name="connsiteX19" fmla="*/ 3712296 w 4849235"/>
                <a:gd name="connsiteY19" fmla="*/ 85538 h 1185758"/>
                <a:gd name="connsiteX20" fmla="*/ 4033205 w 4849235"/>
                <a:gd name="connsiteY20" fmla="*/ 309512 h 1185758"/>
                <a:gd name="connsiteX21" fmla="*/ 4303768 w 4849235"/>
                <a:gd name="connsiteY21" fmla="*/ 376688 h 1185758"/>
                <a:gd name="connsiteX22" fmla="*/ 4476826 w 4849235"/>
                <a:gd name="connsiteY22" fmla="*/ 399063 h 1185758"/>
                <a:gd name="connsiteX23" fmla="*/ 4698429 w 4849235"/>
                <a:gd name="connsiteY23" fmla="*/ 376628 h 1185758"/>
                <a:gd name="connsiteX24" fmla="*/ 4849235 w 4849235"/>
                <a:gd name="connsiteY24" fmla="*/ 359381 h 1185758"/>
                <a:gd name="connsiteX0" fmla="*/ 0 w 4849235"/>
                <a:gd name="connsiteY0" fmla="*/ 1177416 h 1185758"/>
                <a:gd name="connsiteX1" fmla="*/ 191179 w 4849235"/>
                <a:gd name="connsiteY1" fmla="*/ 1182602 h 1185758"/>
                <a:gd name="connsiteX2" fmla="*/ 358452 w 4849235"/>
                <a:gd name="connsiteY2" fmla="*/ 1155042 h 1185758"/>
                <a:gd name="connsiteX3" fmla="*/ 507460 w 4849235"/>
                <a:gd name="connsiteY3" fmla="*/ 1124046 h 1185758"/>
                <a:gd name="connsiteX4" fmla="*/ 875435 w 4849235"/>
                <a:gd name="connsiteY4" fmla="*/ 1048304 h 1185758"/>
                <a:gd name="connsiteX5" fmla="*/ 1050677 w 4849235"/>
                <a:gd name="connsiteY5" fmla="*/ 934627 h 1185758"/>
                <a:gd name="connsiteX6" fmla="*/ 1203669 w 4849235"/>
                <a:gd name="connsiteY6" fmla="*/ 876072 h 1185758"/>
                <a:gd name="connsiteX7" fmla="*/ 1440127 w 4849235"/>
                <a:gd name="connsiteY7" fmla="*/ 752086 h 1185758"/>
                <a:gd name="connsiteX8" fmla="*/ 1579613 w 4849235"/>
                <a:gd name="connsiteY8" fmla="*/ 705590 h 1185758"/>
                <a:gd name="connsiteX9" fmla="*/ 1818062 w 4849235"/>
                <a:gd name="connsiteY9" fmla="*/ 579858 h 1185758"/>
                <a:gd name="connsiteX10" fmla="*/ 2022310 w 4849235"/>
                <a:gd name="connsiteY10" fmla="*/ 493741 h 1185758"/>
                <a:gd name="connsiteX11" fmla="*/ 2115300 w 4849235"/>
                <a:gd name="connsiteY11" fmla="*/ 462745 h 1185758"/>
                <a:gd name="connsiteX12" fmla="*/ 2161795 w 4849235"/>
                <a:gd name="connsiteY12" fmla="*/ 431748 h 1185758"/>
                <a:gd name="connsiteX13" fmla="*/ 2223788 w 4849235"/>
                <a:gd name="connsiteY13" fmla="*/ 416250 h 1185758"/>
                <a:gd name="connsiteX14" fmla="*/ 2302173 w 4849235"/>
                <a:gd name="connsiteY14" fmla="*/ 393875 h 1185758"/>
                <a:gd name="connsiteX15" fmla="*/ 2419734 w 4849235"/>
                <a:gd name="connsiteY15" fmla="*/ 362877 h 1185758"/>
                <a:gd name="connsiteX16" fmla="*/ 2541535 w 4849235"/>
                <a:gd name="connsiteY16" fmla="*/ 295700 h 1185758"/>
                <a:gd name="connsiteX17" fmla="*/ 2706034 w 4849235"/>
                <a:gd name="connsiteY17" fmla="*/ 164780 h 1185758"/>
                <a:gd name="connsiteX18" fmla="*/ 3201205 w 4849235"/>
                <a:gd name="connsiteY18" fmla="*/ 9738 h 1185758"/>
                <a:gd name="connsiteX19" fmla="*/ 3712296 w 4849235"/>
                <a:gd name="connsiteY19" fmla="*/ 85538 h 1185758"/>
                <a:gd name="connsiteX20" fmla="*/ 4033205 w 4849235"/>
                <a:gd name="connsiteY20" fmla="*/ 309512 h 1185758"/>
                <a:gd name="connsiteX21" fmla="*/ 4303768 w 4849235"/>
                <a:gd name="connsiteY21" fmla="*/ 376688 h 1185758"/>
                <a:gd name="connsiteX22" fmla="*/ 4476826 w 4849235"/>
                <a:gd name="connsiteY22" fmla="*/ 399063 h 1185758"/>
                <a:gd name="connsiteX23" fmla="*/ 4698429 w 4849235"/>
                <a:gd name="connsiteY23" fmla="*/ 376628 h 1185758"/>
                <a:gd name="connsiteX24" fmla="*/ 4849235 w 4849235"/>
                <a:gd name="connsiteY24" fmla="*/ 359381 h 1185758"/>
                <a:gd name="connsiteX0" fmla="*/ 0 w 4849235"/>
                <a:gd name="connsiteY0" fmla="*/ 1177416 h 1185758"/>
                <a:gd name="connsiteX1" fmla="*/ 191179 w 4849235"/>
                <a:gd name="connsiteY1" fmla="*/ 1182602 h 1185758"/>
                <a:gd name="connsiteX2" fmla="*/ 358452 w 4849235"/>
                <a:gd name="connsiteY2" fmla="*/ 1155042 h 1185758"/>
                <a:gd name="connsiteX3" fmla="*/ 507460 w 4849235"/>
                <a:gd name="connsiteY3" fmla="*/ 1124046 h 1185758"/>
                <a:gd name="connsiteX4" fmla="*/ 875435 w 4849235"/>
                <a:gd name="connsiteY4" fmla="*/ 1048304 h 1185758"/>
                <a:gd name="connsiteX5" fmla="*/ 1050677 w 4849235"/>
                <a:gd name="connsiteY5" fmla="*/ 934627 h 1185758"/>
                <a:gd name="connsiteX6" fmla="*/ 1203669 w 4849235"/>
                <a:gd name="connsiteY6" fmla="*/ 876072 h 1185758"/>
                <a:gd name="connsiteX7" fmla="*/ 1440127 w 4849235"/>
                <a:gd name="connsiteY7" fmla="*/ 752086 h 1185758"/>
                <a:gd name="connsiteX8" fmla="*/ 1579613 w 4849235"/>
                <a:gd name="connsiteY8" fmla="*/ 705590 h 1185758"/>
                <a:gd name="connsiteX9" fmla="*/ 1818062 w 4849235"/>
                <a:gd name="connsiteY9" fmla="*/ 579858 h 1185758"/>
                <a:gd name="connsiteX10" fmla="*/ 2022310 w 4849235"/>
                <a:gd name="connsiteY10" fmla="*/ 493741 h 1185758"/>
                <a:gd name="connsiteX11" fmla="*/ 2161795 w 4849235"/>
                <a:gd name="connsiteY11" fmla="*/ 431748 h 1185758"/>
                <a:gd name="connsiteX12" fmla="*/ 2223788 w 4849235"/>
                <a:gd name="connsiteY12" fmla="*/ 416250 h 1185758"/>
                <a:gd name="connsiteX13" fmla="*/ 2302173 w 4849235"/>
                <a:gd name="connsiteY13" fmla="*/ 393875 h 1185758"/>
                <a:gd name="connsiteX14" fmla="*/ 2419734 w 4849235"/>
                <a:gd name="connsiteY14" fmla="*/ 362877 h 1185758"/>
                <a:gd name="connsiteX15" fmla="*/ 2541535 w 4849235"/>
                <a:gd name="connsiteY15" fmla="*/ 295700 h 1185758"/>
                <a:gd name="connsiteX16" fmla="*/ 2706034 w 4849235"/>
                <a:gd name="connsiteY16" fmla="*/ 164780 h 1185758"/>
                <a:gd name="connsiteX17" fmla="*/ 3201205 w 4849235"/>
                <a:gd name="connsiteY17" fmla="*/ 9738 h 1185758"/>
                <a:gd name="connsiteX18" fmla="*/ 3712296 w 4849235"/>
                <a:gd name="connsiteY18" fmla="*/ 85538 h 1185758"/>
                <a:gd name="connsiteX19" fmla="*/ 4033205 w 4849235"/>
                <a:gd name="connsiteY19" fmla="*/ 309512 h 1185758"/>
                <a:gd name="connsiteX20" fmla="*/ 4303768 w 4849235"/>
                <a:gd name="connsiteY20" fmla="*/ 376688 h 1185758"/>
                <a:gd name="connsiteX21" fmla="*/ 4476826 w 4849235"/>
                <a:gd name="connsiteY21" fmla="*/ 399063 h 1185758"/>
                <a:gd name="connsiteX22" fmla="*/ 4698429 w 4849235"/>
                <a:gd name="connsiteY22" fmla="*/ 376628 h 1185758"/>
                <a:gd name="connsiteX23" fmla="*/ 4849235 w 4849235"/>
                <a:gd name="connsiteY23" fmla="*/ 359381 h 1185758"/>
                <a:gd name="connsiteX0" fmla="*/ 0 w 4849235"/>
                <a:gd name="connsiteY0" fmla="*/ 1177416 h 1185758"/>
                <a:gd name="connsiteX1" fmla="*/ 191179 w 4849235"/>
                <a:gd name="connsiteY1" fmla="*/ 1182602 h 1185758"/>
                <a:gd name="connsiteX2" fmla="*/ 358452 w 4849235"/>
                <a:gd name="connsiteY2" fmla="*/ 1155042 h 1185758"/>
                <a:gd name="connsiteX3" fmla="*/ 507460 w 4849235"/>
                <a:gd name="connsiteY3" fmla="*/ 1124046 h 1185758"/>
                <a:gd name="connsiteX4" fmla="*/ 875435 w 4849235"/>
                <a:gd name="connsiteY4" fmla="*/ 1048304 h 1185758"/>
                <a:gd name="connsiteX5" fmla="*/ 1050677 w 4849235"/>
                <a:gd name="connsiteY5" fmla="*/ 934627 h 1185758"/>
                <a:gd name="connsiteX6" fmla="*/ 1203669 w 4849235"/>
                <a:gd name="connsiteY6" fmla="*/ 876072 h 1185758"/>
                <a:gd name="connsiteX7" fmla="*/ 1440127 w 4849235"/>
                <a:gd name="connsiteY7" fmla="*/ 752086 h 1185758"/>
                <a:gd name="connsiteX8" fmla="*/ 1579613 w 4849235"/>
                <a:gd name="connsiteY8" fmla="*/ 705590 h 1185758"/>
                <a:gd name="connsiteX9" fmla="*/ 1818062 w 4849235"/>
                <a:gd name="connsiteY9" fmla="*/ 579858 h 1185758"/>
                <a:gd name="connsiteX10" fmla="*/ 2022310 w 4849235"/>
                <a:gd name="connsiteY10" fmla="*/ 493741 h 1185758"/>
                <a:gd name="connsiteX11" fmla="*/ 2161795 w 4849235"/>
                <a:gd name="connsiteY11" fmla="*/ 431748 h 1185758"/>
                <a:gd name="connsiteX12" fmla="*/ 2203529 w 4849235"/>
                <a:gd name="connsiteY12" fmla="*/ 464494 h 1185758"/>
                <a:gd name="connsiteX13" fmla="*/ 2302173 w 4849235"/>
                <a:gd name="connsiteY13" fmla="*/ 393875 h 1185758"/>
                <a:gd name="connsiteX14" fmla="*/ 2419734 w 4849235"/>
                <a:gd name="connsiteY14" fmla="*/ 362877 h 1185758"/>
                <a:gd name="connsiteX15" fmla="*/ 2541535 w 4849235"/>
                <a:gd name="connsiteY15" fmla="*/ 295700 h 1185758"/>
                <a:gd name="connsiteX16" fmla="*/ 2706034 w 4849235"/>
                <a:gd name="connsiteY16" fmla="*/ 164780 h 1185758"/>
                <a:gd name="connsiteX17" fmla="*/ 3201205 w 4849235"/>
                <a:gd name="connsiteY17" fmla="*/ 9738 h 1185758"/>
                <a:gd name="connsiteX18" fmla="*/ 3712296 w 4849235"/>
                <a:gd name="connsiteY18" fmla="*/ 85538 h 1185758"/>
                <a:gd name="connsiteX19" fmla="*/ 4033205 w 4849235"/>
                <a:gd name="connsiteY19" fmla="*/ 309512 h 1185758"/>
                <a:gd name="connsiteX20" fmla="*/ 4303768 w 4849235"/>
                <a:gd name="connsiteY20" fmla="*/ 376688 h 1185758"/>
                <a:gd name="connsiteX21" fmla="*/ 4476826 w 4849235"/>
                <a:gd name="connsiteY21" fmla="*/ 399063 h 1185758"/>
                <a:gd name="connsiteX22" fmla="*/ 4698429 w 4849235"/>
                <a:gd name="connsiteY22" fmla="*/ 376628 h 1185758"/>
                <a:gd name="connsiteX23" fmla="*/ 4849235 w 4849235"/>
                <a:gd name="connsiteY23" fmla="*/ 359381 h 1185758"/>
                <a:gd name="connsiteX0" fmla="*/ 0 w 4849235"/>
                <a:gd name="connsiteY0" fmla="*/ 1177416 h 1185758"/>
                <a:gd name="connsiteX1" fmla="*/ 191179 w 4849235"/>
                <a:gd name="connsiteY1" fmla="*/ 1182602 h 1185758"/>
                <a:gd name="connsiteX2" fmla="*/ 358452 w 4849235"/>
                <a:gd name="connsiteY2" fmla="*/ 1155042 h 1185758"/>
                <a:gd name="connsiteX3" fmla="*/ 507460 w 4849235"/>
                <a:gd name="connsiteY3" fmla="*/ 1124046 h 1185758"/>
                <a:gd name="connsiteX4" fmla="*/ 875435 w 4849235"/>
                <a:gd name="connsiteY4" fmla="*/ 1048304 h 1185758"/>
                <a:gd name="connsiteX5" fmla="*/ 1050677 w 4849235"/>
                <a:gd name="connsiteY5" fmla="*/ 934627 h 1185758"/>
                <a:gd name="connsiteX6" fmla="*/ 1203669 w 4849235"/>
                <a:gd name="connsiteY6" fmla="*/ 876072 h 1185758"/>
                <a:gd name="connsiteX7" fmla="*/ 1440127 w 4849235"/>
                <a:gd name="connsiteY7" fmla="*/ 752086 h 1185758"/>
                <a:gd name="connsiteX8" fmla="*/ 1579613 w 4849235"/>
                <a:gd name="connsiteY8" fmla="*/ 705590 h 1185758"/>
                <a:gd name="connsiteX9" fmla="*/ 1818062 w 4849235"/>
                <a:gd name="connsiteY9" fmla="*/ 579858 h 1185758"/>
                <a:gd name="connsiteX10" fmla="*/ 2022310 w 4849235"/>
                <a:gd name="connsiteY10" fmla="*/ 493741 h 1185758"/>
                <a:gd name="connsiteX11" fmla="*/ 2161795 w 4849235"/>
                <a:gd name="connsiteY11" fmla="*/ 431748 h 1185758"/>
                <a:gd name="connsiteX12" fmla="*/ 2302173 w 4849235"/>
                <a:gd name="connsiteY12" fmla="*/ 393875 h 1185758"/>
                <a:gd name="connsiteX13" fmla="*/ 2419734 w 4849235"/>
                <a:gd name="connsiteY13" fmla="*/ 362877 h 1185758"/>
                <a:gd name="connsiteX14" fmla="*/ 2541535 w 4849235"/>
                <a:gd name="connsiteY14" fmla="*/ 295700 h 1185758"/>
                <a:gd name="connsiteX15" fmla="*/ 2706034 w 4849235"/>
                <a:gd name="connsiteY15" fmla="*/ 164780 h 1185758"/>
                <a:gd name="connsiteX16" fmla="*/ 3201205 w 4849235"/>
                <a:gd name="connsiteY16" fmla="*/ 9738 h 1185758"/>
                <a:gd name="connsiteX17" fmla="*/ 3712296 w 4849235"/>
                <a:gd name="connsiteY17" fmla="*/ 85538 h 1185758"/>
                <a:gd name="connsiteX18" fmla="*/ 4033205 w 4849235"/>
                <a:gd name="connsiteY18" fmla="*/ 309512 h 1185758"/>
                <a:gd name="connsiteX19" fmla="*/ 4303768 w 4849235"/>
                <a:gd name="connsiteY19" fmla="*/ 376688 h 1185758"/>
                <a:gd name="connsiteX20" fmla="*/ 4476826 w 4849235"/>
                <a:gd name="connsiteY20" fmla="*/ 399063 h 1185758"/>
                <a:gd name="connsiteX21" fmla="*/ 4698429 w 4849235"/>
                <a:gd name="connsiteY21" fmla="*/ 376628 h 1185758"/>
                <a:gd name="connsiteX22" fmla="*/ 4849235 w 4849235"/>
                <a:gd name="connsiteY22" fmla="*/ 359381 h 1185758"/>
                <a:gd name="connsiteX0" fmla="*/ 0 w 4849235"/>
                <a:gd name="connsiteY0" fmla="*/ 1177416 h 1185758"/>
                <a:gd name="connsiteX1" fmla="*/ 191179 w 4849235"/>
                <a:gd name="connsiteY1" fmla="*/ 1182602 h 1185758"/>
                <a:gd name="connsiteX2" fmla="*/ 358452 w 4849235"/>
                <a:gd name="connsiteY2" fmla="*/ 1155042 h 1185758"/>
                <a:gd name="connsiteX3" fmla="*/ 507460 w 4849235"/>
                <a:gd name="connsiteY3" fmla="*/ 1124046 h 1185758"/>
                <a:gd name="connsiteX4" fmla="*/ 875435 w 4849235"/>
                <a:gd name="connsiteY4" fmla="*/ 1048304 h 1185758"/>
                <a:gd name="connsiteX5" fmla="*/ 1050677 w 4849235"/>
                <a:gd name="connsiteY5" fmla="*/ 934627 h 1185758"/>
                <a:gd name="connsiteX6" fmla="*/ 1203669 w 4849235"/>
                <a:gd name="connsiteY6" fmla="*/ 876072 h 1185758"/>
                <a:gd name="connsiteX7" fmla="*/ 1440127 w 4849235"/>
                <a:gd name="connsiteY7" fmla="*/ 752086 h 1185758"/>
                <a:gd name="connsiteX8" fmla="*/ 1579613 w 4849235"/>
                <a:gd name="connsiteY8" fmla="*/ 705590 h 1185758"/>
                <a:gd name="connsiteX9" fmla="*/ 1818062 w 4849235"/>
                <a:gd name="connsiteY9" fmla="*/ 579858 h 1185758"/>
                <a:gd name="connsiteX10" fmla="*/ 2022310 w 4849235"/>
                <a:gd name="connsiteY10" fmla="*/ 493741 h 1185758"/>
                <a:gd name="connsiteX11" fmla="*/ 2161795 w 4849235"/>
                <a:gd name="connsiteY11" fmla="*/ 431748 h 1185758"/>
                <a:gd name="connsiteX12" fmla="*/ 2302173 w 4849235"/>
                <a:gd name="connsiteY12" fmla="*/ 393875 h 1185758"/>
                <a:gd name="connsiteX13" fmla="*/ 2419734 w 4849235"/>
                <a:gd name="connsiteY13" fmla="*/ 362877 h 1185758"/>
                <a:gd name="connsiteX14" fmla="*/ 2541535 w 4849235"/>
                <a:gd name="connsiteY14" fmla="*/ 295700 h 1185758"/>
                <a:gd name="connsiteX15" fmla="*/ 2787072 w 4849235"/>
                <a:gd name="connsiteY15" fmla="*/ 164781 h 1185758"/>
                <a:gd name="connsiteX16" fmla="*/ 3201205 w 4849235"/>
                <a:gd name="connsiteY16" fmla="*/ 9738 h 1185758"/>
                <a:gd name="connsiteX17" fmla="*/ 3712296 w 4849235"/>
                <a:gd name="connsiteY17" fmla="*/ 85538 h 1185758"/>
                <a:gd name="connsiteX18" fmla="*/ 4033205 w 4849235"/>
                <a:gd name="connsiteY18" fmla="*/ 309512 h 1185758"/>
                <a:gd name="connsiteX19" fmla="*/ 4303768 w 4849235"/>
                <a:gd name="connsiteY19" fmla="*/ 376688 h 1185758"/>
                <a:gd name="connsiteX20" fmla="*/ 4476826 w 4849235"/>
                <a:gd name="connsiteY20" fmla="*/ 399063 h 1185758"/>
                <a:gd name="connsiteX21" fmla="*/ 4698429 w 4849235"/>
                <a:gd name="connsiteY21" fmla="*/ 376628 h 1185758"/>
                <a:gd name="connsiteX22" fmla="*/ 4849235 w 4849235"/>
                <a:gd name="connsiteY22" fmla="*/ 359381 h 1185758"/>
                <a:gd name="connsiteX0" fmla="*/ 0 w 4849235"/>
                <a:gd name="connsiteY0" fmla="*/ 1177416 h 1185758"/>
                <a:gd name="connsiteX1" fmla="*/ 191179 w 4849235"/>
                <a:gd name="connsiteY1" fmla="*/ 1182602 h 1185758"/>
                <a:gd name="connsiteX2" fmla="*/ 358452 w 4849235"/>
                <a:gd name="connsiteY2" fmla="*/ 1155042 h 1185758"/>
                <a:gd name="connsiteX3" fmla="*/ 507460 w 4849235"/>
                <a:gd name="connsiteY3" fmla="*/ 1124046 h 1185758"/>
                <a:gd name="connsiteX4" fmla="*/ 875435 w 4849235"/>
                <a:gd name="connsiteY4" fmla="*/ 1048304 h 1185758"/>
                <a:gd name="connsiteX5" fmla="*/ 1050677 w 4849235"/>
                <a:gd name="connsiteY5" fmla="*/ 934627 h 1185758"/>
                <a:gd name="connsiteX6" fmla="*/ 1203669 w 4849235"/>
                <a:gd name="connsiteY6" fmla="*/ 876072 h 1185758"/>
                <a:gd name="connsiteX7" fmla="*/ 1440127 w 4849235"/>
                <a:gd name="connsiteY7" fmla="*/ 752086 h 1185758"/>
                <a:gd name="connsiteX8" fmla="*/ 1579613 w 4849235"/>
                <a:gd name="connsiteY8" fmla="*/ 705590 h 1185758"/>
                <a:gd name="connsiteX9" fmla="*/ 1818062 w 4849235"/>
                <a:gd name="connsiteY9" fmla="*/ 579858 h 1185758"/>
                <a:gd name="connsiteX10" fmla="*/ 2022310 w 4849235"/>
                <a:gd name="connsiteY10" fmla="*/ 493741 h 1185758"/>
                <a:gd name="connsiteX11" fmla="*/ 2161795 w 4849235"/>
                <a:gd name="connsiteY11" fmla="*/ 431748 h 1185758"/>
                <a:gd name="connsiteX12" fmla="*/ 2302173 w 4849235"/>
                <a:gd name="connsiteY12" fmla="*/ 393875 h 1185758"/>
                <a:gd name="connsiteX13" fmla="*/ 2419734 w 4849235"/>
                <a:gd name="connsiteY13" fmla="*/ 362877 h 1185758"/>
                <a:gd name="connsiteX14" fmla="*/ 2622573 w 4849235"/>
                <a:gd name="connsiteY14" fmla="*/ 211275 h 1185758"/>
                <a:gd name="connsiteX15" fmla="*/ 2787072 w 4849235"/>
                <a:gd name="connsiteY15" fmla="*/ 164781 h 1185758"/>
                <a:gd name="connsiteX16" fmla="*/ 3201205 w 4849235"/>
                <a:gd name="connsiteY16" fmla="*/ 9738 h 1185758"/>
                <a:gd name="connsiteX17" fmla="*/ 3712296 w 4849235"/>
                <a:gd name="connsiteY17" fmla="*/ 85538 h 1185758"/>
                <a:gd name="connsiteX18" fmla="*/ 4033205 w 4849235"/>
                <a:gd name="connsiteY18" fmla="*/ 309512 h 1185758"/>
                <a:gd name="connsiteX19" fmla="*/ 4303768 w 4849235"/>
                <a:gd name="connsiteY19" fmla="*/ 376688 h 1185758"/>
                <a:gd name="connsiteX20" fmla="*/ 4476826 w 4849235"/>
                <a:gd name="connsiteY20" fmla="*/ 399063 h 1185758"/>
                <a:gd name="connsiteX21" fmla="*/ 4698429 w 4849235"/>
                <a:gd name="connsiteY21" fmla="*/ 376628 h 1185758"/>
                <a:gd name="connsiteX22" fmla="*/ 4849235 w 4849235"/>
                <a:gd name="connsiteY22" fmla="*/ 359381 h 1185758"/>
                <a:gd name="connsiteX0" fmla="*/ 0 w 4849235"/>
                <a:gd name="connsiteY0" fmla="*/ 1177416 h 1185758"/>
                <a:gd name="connsiteX1" fmla="*/ 191179 w 4849235"/>
                <a:gd name="connsiteY1" fmla="*/ 1182602 h 1185758"/>
                <a:gd name="connsiteX2" fmla="*/ 358452 w 4849235"/>
                <a:gd name="connsiteY2" fmla="*/ 1155042 h 1185758"/>
                <a:gd name="connsiteX3" fmla="*/ 507460 w 4849235"/>
                <a:gd name="connsiteY3" fmla="*/ 1124046 h 1185758"/>
                <a:gd name="connsiteX4" fmla="*/ 875435 w 4849235"/>
                <a:gd name="connsiteY4" fmla="*/ 1048304 h 1185758"/>
                <a:gd name="connsiteX5" fmla="*/ 1050677 w 4849235"/>
                <a:gd name="connsiteY5" fmla="*/ 934627 h 1185758"/>
                <a:gd name="connsiteX6" fmla="*/ 1203669 w 4849235"/>
                <a:gd name="connsiteY6" fmla="*/ 876072 h 1185758"/>
                <a:gd name="connsiteX7" fmla="*/ 1440127 w 4849235"/>
                <a:gd name="connsiteY7" fmla="*/ 752086 h 1185758"/>
                <a:gd name="connsiteX8" fmla="*/ 1579613 w 4849235"/>
                <a:gd name="connsiteY8" fmla="*/ 705590 h 1185758"/>
                <a:gd name="connsiteX9" fmla="*/ 1818062 w 4849235"/>
                <a:gd name="connsiteY9" fmla="*/ 579858 h 1185758"/>
                <a:gd name="connsiteX10" fmla="*/ 2022310 w 4849235"/>
                <a:gd name="connsiteY10" fmla="*/ 493741 h 1185758"/>
                <a:gd name="connsiteX11" fmla="*/ 2161795 w 4849235"/>
                <a:gd name="connsiteY11" fmla="*/ 431748 h 1185758"/>
                <a:gd name="connsiteX12" fmla="*/ 2302173 w 4849235"/>
                <a:gd name="connsiteY12" fmla="*/ 393875 h 1185758"/>
                <a:gd name="connsiteX13" fmla="*/ 2433240 w 4849235"/>
                <a:gd name="connsiteY13" fmla="*/ 290512 h 1185758"/>
                <a:gd name="connsiteX14" fmla="*/ 2622573 w 4849235"/>
                <a:gd name="connsiteY14" fmla="*/ 211275 h 1185758"/>
                <a:gd name="connsiteX15" fmla="*/ 2787072 w 4849235"/>
                <a:gd name="connsiteY15" fmla="*/ 164781 h 1185758"/>
                <a:gd name="connsiteX16" fmla="*/ 3201205 w 4849235"/>
                <a:gd name="connsiteY16" fmla="*/ 9738 h 1185758"/>
                <a:gd name="connsiteX17" fmla="*/ 3712296 w 4849235"/>
                <a:gd name="connsiteY17" fmla="*/ 85538 h 1185758"/>
                <a:gd name="connsiteX18" fmla="*/ 4033205 w 4849235"/>
                <a:gd name="connsiteY18" fmla="*/ 309512 h 1185758"/>
                <a:gd name="connsiteX19" fmla="*/ 4303768 w 4849235"/>
                <a:gd name="connsiteY19" fmla="*/ 376688 h 1185758"/>
                <a:gd name="connsiteX20" fmla="*/ 4476826 w 4849235"/>
                <a:gd name="connsiteY20" fmla="*/ 399063 h 1185758"/>
                <a:gd name="connsiteX21" fmla="*/ 4698429 w 4849235"/>
                <a:gd name="connsiteY21" fmla="*/ 376628 h 1185758"/>
                <a:gd name="connsiteX22" fmla="*/ 4849235 w 4849235"/>
                <a:gd name="connsiteY22" fmla="*/ 359381 h 1185758"/>
                <a:gd name="connsiteX0" fmla="*/ 0 w 4849235"/>
                <a:gd name="connsiteY0" fmla="*/ 1177416 h 1185758"/>
                <a:gd name="connsiteX1" fmla="*/ 191179 w 4849235"/>
                <a:gd name="connsiteY1" fmla="*/ 1182602 h 1185758"/>
                <a:gd name="connsiteX2" fmla="*/ 358452 w 4849235"/>
                <a:gd name="connsiteY2" fmla="*/ 1155042 h 1185758"/>
                <a:gd name="connsiteX3" fmla="*/ 507460 w 4849235"/>
                <a:gd name="connsiteY3" fmla="*/ 1124046 h 1185758"/>
                <a:gd name="connsiteX4" fmla="*/ 875435 w 4849235"/>
                <a:gd name="connsiteY4" fmla="*/ 1048304 h 1185758"/>
                <a:gd name="connsiteX5" fmla="*/ 1050677 w 4849235"/>
                <a:gd name="connsiteY5" fmla="*/ 934627 h 1185758"/>
                <a:gd name="connsiteX6" fmla="*/ 1203669 w 4849235"/>
                <a:gd name="connsiteY6" fmla="*/ 876072 h 1185758"/>
                <a:gd name="connsiteX7" fmla="*/ 1440127 w 4849235"/>
                <a:gd name="connsiteY7" fmla="*/ 752086 h 1185758"/>
                <a:gd name="connsiteX8" fmla="*/ 1579613 w 4849235"/>
                <a:gd name="connsiteY8" fmla="*/ 705590 h 1185758"/>
                <a:gd name="connsiteX9" fmla="*/ 1818062 w 4849235"/>
                <a:gd name="connsiteY9" fmla="*/ 579858 h 1185758"/>
                <a:gd name="connsiteX10" fmla="*/ 2022310 w 4849235"/>
                <a:gd name="connsiteY10" fmla="*/ 493741 h 1185758"/>
                <a:gd name="connsiteX11" fmla="*/ 2161795 w 4849235"/>
                <a:gd name="connsiteY11" fmla="*/ 431748 h 1185758"/>
                <a:gd name="connsiteX12" fmla="*/ 2302173 w 4849235"/>
                <a:gd name="connsiteY12" fmla="*/ 393875 h 1185758"/>
                <a:gd name="connsiteX13" fmla="*/ 2467006 w 4849235"/>
                <a:gd name="connsiteY13" fmla="*/ 302574 h 1185758"/>
                <a:gd name="connsiteX14" fmla="*/ 2622573 w 4849235"/>
                <a:gd name="connsiteY14" fmla="*/ 211275 h 1185758"/>
                <a:gd name="connsiteX15" fmla="*/ 2787072 w 4849235"/>
                <a:gd name="connsiteY15" fmla="*/ 164781 h 1185758"/>
                <a:gd name="connsiteX16" fmla="*/ 3201205 w 4849235"/>
                <a:gd name="connsiteY16" fmla="*/ 9738 h 1185758"/>
                <a:gd name="connsiteX17" fmla="*/ 3712296 w 4849235"/>
                <a:gd name="connsiteY17" fmla="*/ 85538 h 1185758"/>
                <a:gd name="connsiteX18" fmla="*/ 4033205 w 4849235"/>
                <a:gd name="connsiteY18" fmla="*/ 309512 h 1185758"/>
                <a:gd name="connsiteX19" fmla="*/ 4303768 w 4849235"/>
                <a:gd name="connsiteY19" fmla="*/ 376688 h 1185758"/>
                <a:gd name="connsiteX20" fmla="*/ 4476826 w 4849235"/>
                <a:gd name="connsiteY20" fmla="*/ 399063 h 1185758"/>
                <a:gd name="connsiteX21" fmla="*/ 4698429 w 4849235"/>
                <a:gd name="connsiteY21" fmla="*/ 376628 h 1185758"/>
                <a:gd name="connsiteX22" fmla="*/ 4849235 w 4849235"/>
                <a:gd name="connsiteY22" fmla="*/ 359381 h 1185758"/>
                <a:gd name="connsiteX0" fmla="*/ 0 w 4849235"/>
                <a:gd name="connsiteY0" fmla="*/ 1177416 h 1185758"/>
                <a:gd name="connsiteX1" fmla="*/ 191179 w 4849235"/>
                <a:gd name="connsiteY1" fmla="*/ 1182602 h 1185758"/>
                <a:gd name="connsiteX2" fmla="*/ 358452 w 4849235"/>
                <a:gd name="connsiteY2" fmla="*/ 1155042 h 1185758"/>
                <a:gd name="connsiteX3" fmla="*/ 507460 w 4849235"/>
                <a:gd name="connsiteY3" fmla="*/ 1124046 h 1185758"/>
                <a:gd name="connsiteX4" fmla="*/ 875435 w 4849235"/>
                <a:gd name="connsiteY4" fmla="*/ 1048304 h 1185758"/>
                <a:gd name="connsiteX5" fmla="*/ 1050677 w 4849235"/>
                <a:gd name="connsiteY5" fmla="*/ 934627 h 1185758"/>
                <a:gd name="connsiteX6" fmla="*/ 1203669 w 4849235"/>
                <a:gd name="connsiteY6" fmla="*/ 876072 h 1185758"/>
                <a:gd name="connsiteX7" fmla="*/ 1440127 w 4849235"/>
                <a:gd name="connsiteY7" fmla="*/ 752086 h 1185758"/>
                <a:gd name="connsiteX8" fmla="*/ 1579613 w 4849235"/>
                <a:gd name="connsiteY8" fmla="*/ 705590 h 1185758"/>
                <a:gd name="connsiteX9" fmla="*/ 1818062 w 4849235"/>
                <a:gd name="connsiteY9" fmla="*/ 579858 h 1185758"/>
                <a:gd name="connsiteX10" fmla="*/ 2022310 w 4849235"/>
                <a:gd name="connsiteY10" fmla="*/ 493741 h 1185758"/>
                <a:gd name="connsiteX11" fmla="*/ 2161795 w 4849235"/>
                <a:gd name="connsiteY11" fmla="*/ 431748 h 1185758"/>
                <a:gd name="connsiteX12" fmla="*/ 2302173 w 4849235"/>
                <a:gd name="connsiteY12" fmla="*/ 393875 h 1185758"/>
                <a:gd name="connsiteX13" fmla="*/ 2467006 w 4849235"/>
                <a:gd name="connsiteY13" fmla="*/ 302574 h 1185758"/>
                <a:gd name="connsiteX14" fmla="*/ 2622573 w 4849235"/>
                <a:gd name="connsiteY14" fmla="*/ 211275 h 1185758"/>
                <a:gd name="connsiteX15" fmla="*/ 2976160 w 4849235"/>
                <a:gd name="connsiteY15" fmla="*/ 80354 h 1185758"/>
                <a:gd name="connsiteX16" fmla="*/ 3201205 w 4849235"/>
                <a:gd name="connsiteY16" fmla="*/ 9738 h 1185758"/>
                <a:gd name="connsiteX17" fmla="*/ 3712296 w 4849235"/>
                <a:gd name="connsiteY17" fmla="*/ 85538 h 1185758"/>
                <a:gd name="connsiteX18" fmla="*/ 4033205 w 4849235"/>
                <a:gd name="connsiteY18" fmla="*/ 309512 h 1185758"/>
                <a:gd name="connsiteX19" fmla="*/ 4303768 w 4849235"/>
                <a:gd name="connsiteY19" fmla="*/ 376688 h 1185758"/>
                <a:gd name="connsiteX20" fmla="*/ 4476826 w 4849235"/>
                <a:gd name="connsiteY20" fmla="*/ 399063 h 1185758"/>
                <a:gd name="connsiteX21" fmla="*/ 4698429 w 4849235"/>
                <a:gd name="connsiteY21" fmla="*/ 376628 h 1185758"/>
                <a:gd name="connsiteX22" fmla="*/ 4849235 w 4849235"/>
                <a:gd name="connsiteY22" fmla="*/ 359381 h 1185758"/>
                <a:gd name="connsiteX0" fmla="*/ 0 w 4849235"/>
                <a:gd name="connsiteY0" fmla="*/ 1206989 h 1215331"/>
                <a:gd name="connsiteX1" fmla="*/ 191179 w 4849235"/>
                <a:gd name="connsiteY1" fmla="*/ 1212175 h 1215331"/>
                <a:gd name="connsiteX2" fmla="*/ 358452 w 4849235"/>
                <a:gd name="connsiteY2" fmla="*/ 1184615 h 1215331"/>
                <a:gd name="connsiteX3" fmla="*/ 507460 w 4849235"/>
                <a:gd name="connsiteY3" fmla="*/ 1153619 h 1215331"/>
                <a:gd name="connsiteX4" fmla="*/ 875435 w 4849235"/>
                <a:gd name="connsiteY4" fmla="*/ 1077877 h 1215331"/>
                <a:gd name="connsiteX5" fmla="*/ 1050677 w 4849235"/>
                <a:gd name="connsiteY5" fmla="*/ 964200 h 1215331"/>
                <a:gd name="connsiteX6" fmla="*/ 1203669 w 4849235"/>
                <a:gd name="connsiteY6" fmla="*/ 905645 h 1215331"/>
                <a:gd name="connsiteX7" fmla="*/ 1440127 w 4849235"/>
                <a:gd name="connsiteY7" fmla="*/ 781659 h 1215331"/>
                <a:gd name="connsiteX8" fmla="*/ 1579613 w 4849235"/>
                <a:gd name="connsiteY8" fmla="*/ 735163 h 1215331"/>
                <a:gd name="connsiteX9" fmla="*/ 1818062 w 4849235"/>
                <a:gd name="connsiteY9" fmla="*/ 609431 h 1215331"/>
                <a:gd name="connsiteX10" fmla="*/ 2022310 w 4849235"/>
                <a:gd name="connsiteY10" fmla="*/ 523314 h 1215331"/>
                <a:gd name="connsiteX11" fmla="*/ 2161795 w 4849235"/>
                <a:gd name="connsiteY11" fmla="*/ 461321 h 1215331"/>
                <a:gd name="connsiteX12" fmla="*/ 2302173 w 4849235"/>
                <a:gd name="connsiteY12" fmla="*/ 423448 h 1215331"/>
                <a:gd name="connsiteX13" fmla="*/ 2467006 w 4849235"/>
                <a:gd name="connsiteY13" fmla="*/ 332147 h 1215331"/>
                <a:gd name="connsiteX14" fmla="*/ 2622573 w 4849235"/>
                <a:gd name="connsiteY14" fmla="*/ 240848 h 1215331"/>
                <a:gd name="connsiteX15" fmla="*/ 2976160 w 4849235"/>
                <a:gd name="connsiteY15" fmla="*/ 109927 h 1215331"/>
                <a:gd name="connsiteX16" fmla="*/ 3275489 w 4849235"/>
                <a:gd name="connsiteY16" fmla="*/ 3127 h 1215331"/>
                <a:gd name="connsiteX17" fmla="*/ 3712296 w 4849235"/>
                <a:gd name="connsiteY17" fmla="*/ 115111 h 1215331"/>
                <a:gd name="connsiteX18" fmla="*/ 4033205 w 4849235"/>
                <a:gd name="connsiteY18" fmla="*/ 339085 h 1215331"/>
                <a:gd name="connsiteX19" fmla="*/ 4303768 w 4849235"/>
                <a:gd name="connsiteY19" fmla="*/ 406261 h 1215331"/>
                <a:gd name="connsiteX20" fmla="*/ 4476826 w 4849235"/>
                <a:gd name="connsiteY20" fmla="*/ 428636 h 1215331"/>
                <a:gd name="connsiteX21" fmla="*/ 4698429 w 4849235"/>
                <a:gd name="connsiteY21" fmla="*/ 406201 h 1215331"/>
                <a:gd name="connsiteX22" fmla="*/ 4849235 w 4849235"/>
                <a:gd name="connsiteY22" fmla="*/ 388954 h 1215331"/>
                <a:gd name="connsiteX0" fmla="*/ 0 w 4849235"/>
                <a:gd name="connsiteY0" fmla="*/ 1206989 h 1215331"/>
                <a:gd name="connsiteX1" fmla="*/ 191179 w 4849235"/>
                <a:gd name="connsiteY1" fmla="*/ 1212175 h 1215331"/>
                <a:gd name="connsiteX2" fmla="*/ 358452 w 4849235"/>
                <a:gd name="connsiteY2" fmla="*/ 1184615 h 1215331"/>
                <a:gd name="connsiteX3" fmla="*/ 507460 w 4849235"/>
                <a:gd name="connsiteY3" fmla="*/ 1153619 h 1215331"/>
                <a:gd name="connsiteX4" fmla="*/ 875435 w 4849235"/>
                <a:gd name="connsiteY4" fmla="*/ 1077877 h 1215331"/>
                <a:gd name="connsiteX5" fmla="*/ 1050677 w 4849235"/>
                <a:gd name="connsiteY5" fmla="*/ 964200 h 1215331"/>
                <a:gd name="connsiteX6" fmla="*/ 1203669 w 4849235"/>
                <a:gd name="connsiteY6" fmla="*/ 905645 h 1215331"/>
                <a:gd name="connsiteX7" fmla="*/ 1440127 w 4849235"/>
                <a:gd name="connsiteY7" fmla="*/ 781659 h 1215331"/>
                <a:gd name="connsiteX8" fmla="*/ 1579613 w 4849235"/>
                <a:gd name="connsiteY8" fmla="*/ 735163 h 1215331"/>
                <a:gd name="connsiteX9" fmla="*/ 1818062 w 4849235"/>
                <a:gd name="connsiteY9" fmla="*/ 609431 h 1215331"/>
                <a:gd name="connsiteX10" fmla="*/ 2022310 w 4849235"/>
                <a:gd name="connsiteY10" fmla="*/ 523314 h 1215331"/>
                <a:gd name="connsiteX11" fmla="*/ 2161795 w 4849235"/>
                <a:gd name="connsiteY11" fmla="*/ 461321 h 1215331"/>
                <a:gd name="connsiteX12" fmla="*/ 2302173 w 4849235"/>
                <a:gd name="connsiteY12" fmla="*/ 423448 h 1215331"/>
                <a:gd name="connsiteX13" fmla="*/ 2467006 w 4849235"/>
                <a:gd name="connsiteY13" fmla="*/ 332147 h 1215331"/>
                <a:gd name="connsiteX14" fmla="*/ 2622573 w 4849235"/>
                <a:gd name="connsiteY14" fmla="*/ 240848 h 1215331"/>
                <a:gd name="connsiteX15" fmla="*/ 2942394 w 4849235"/>
                <a:gd name="connsiteY15" fmla="*/ 97866 h 1215331"/>
                <a:gd name="connsiteX16" fmla="*/ 3275489 w 4849235"/>
                <a:gd name="connsiteY16" fmla="*/ 3127 h 1215331"/>
                <a:gd name="connsiteX17" fmla="*/ 3712296 w 4849235"/>
                <a:gd name="connsiteY17" fmla="*/ 115111 h 1215331"/>
                <a:gd name="connsiteX18" fmla="*/ 4033205 w 4849235"/>
                <a:gd name="connsiteY18" fmla="*/ 339085 h 1215331"/>
                <a:gd name="connsiteX19" fmla="*/ 4303768 w 4849235"/>
                <a:gd name="connsiteY19" fmla="*/ 406261 h 1215331"/>
                <a:gd name="connsiteX20" fmla="*/ 4476826 w 4849235"/>
                <a:gd name="connsiteY20" fmla="*/ 428636 h 1215331"/>
                <a:gd name="connsiteX21" fmla="*/ 4698429 w 4849235"/>
                <a:gd name="connsiteY21" fmla="*/ 406201 h 1215331"/>
                <a:gd name="connsiteX22" fmla="*/ 4849235 w 4849235"/>
                <a:gd name="connsiteY22" fmla="*/ 388954 h 1215331"/>
                <a:gd name="connsiteX0" fmla="*/ 0 w 4849235"/>
                <a:gd name="connsiteY0" fmla="*/ 1206989 h 1215331"/>
                <a:gd name="connsiteX1" fmla="*/ 191179 w 4849235"/>
                <a:gd name="connsiteY1" fmla="*/ 1212175 h 1215331"/>
                <a:gd name="connsiteX2" fmla="*/ 358452 w 4849235"/>
                <a:gd name="connsiteY2" fmla="*/ 1184615 h 1215331"/>
                <a:gd name="connsiteX3" fmla="*/ 507460 w 4849235"/>
                <a:gd name="connsiteY3" fmla="*/ 1153619 h 1215331"/>
                <a:gd name="connsiteX4" fmla="*/ 875435 w 4849235"/>
                <a:gd name="connsiteY4" fmla="*/ 1077877 h 1215331"/>
                <a:gd name="connsiteX5" fmla="*/ 1050677 w 4849235"/>
                <a:gd name="connsiteY5" fmla="*/ 964200 h 1215331"/>
                <a:gd name="connsiteX6" fmla="*/ 1203669 w 4849235"/>
                <a:gd name="connsiteY6" fmla="*/ 967582 h 1215331"/>
                <a:gd name="connsiteX7" fmla="*/ 1440127 w 4849235"/>
                <a:gd name="connsiteY7" fmla="*/ 781659 h 1215331"/>
                <a:gd name="connsiteX8" fmla="*/ 1579613 w 4849235"/>
                <a:gd name="connsiteY8" fmla="*/ 735163 h 1215331"/>
                <a:gd name="connsiteX9" fmla="*/ 1818062 w 4849235"/>
                <a:gd name="connsiteY9" fmla="*/ 609431 h 1215331"/>
                <a:gd name="connsiteX10" fmla="*/ 2022310 w 4849235"/>
                <a:gd name="connsiteY10" fmla="*/ 523314 h 1215331"/>
                <a:gd name="connsiteX11" fmla="*/ 2161795 w 4849235"/>
                <a:gd name="connsiteY11" fmla="*/ 461321 h 1215331"/>
                <a:gd name="connsiteX12" fmla="*/ 2302173 w 4849235"/>
                <a:gd name="connsiteY12" fmla="*/ 423448 h 1215331"/>
                <a:gd name="connsiteX13" fmla="*/ 2467006 w 4849235"/>
                <a:gd name="connsiteY13" fmla="*/ 332147 h 1215331"/>
                <a:gd name="connsiteX14" fmla="*/ 2622573 w 4849235"/>
                <a:gd name="connsiteY14" fmla="*/ 240848 h 1215331"/>
                <a:gd name="connsiteX15" fmla="*/ 2942394 w 4849235"/>
                <a:gd name="connsiteY15" fmla="*/ 97866 h 1215331"/>
                <a:gd name="connsiteX16" fmla="*/ 3275489 w 4849235"/>
                <a:gd name="connsiteY16" fmla="*/ 3127 h 1215331"/>
                <a:gd name="connsiteX17" fmla="*/ 3712296 w 4849235"/>
                <a:gd name="connsiteY17" fmla="*/ 115111 h 1215331"/>
                <a:gd name="connsiteX18" fmla="*/ 4033205 w 4849235"/>
                <a:gd name="connsiteY18" fmla="*/ 339085 h 1215331"/>
                <a:gd name="connsiteX19" fmla="*/ 4303768 w 4849235"/>
                <a:gd name="connsiteY19" fmla="*/ 406261 h 1215331"/>
                <a:gd name="connsiteX20" fmla="*/ 4476826 w 4849235"/>
                <a:gd name="connsiteY20" fmla="*/ 428636 h 1215331"/>
                <a:gd name="connsiteX21" fmla="*/ 4698429 w 4849235"/>
                <a:gd name="connsiteY21" fmla="*/ 406201 h 1215331"/>
                <a:gd name="connsiteX22" fmla="*/ 4849235 w 4849235"/>
                <a:gd name="connsiteY22" fmla="*/ 388954 h 1215331"/>
                <a:gd name="connsiteX0" fmla="*/ 0 w 4849235"/>
                <a:gd name="connsiteY0" fmla="*/ 1206989 h 1215331"/>
                <a:gd name="connsiteX1" fmla="*/ 191179 w 4849235"/>
                <a:gd name="connsiteY1" fmla="*/ 1212175 h 1215331"/>
                <a:gd name="connsiteX2" fmla="*/ 358452 w 4849235"/>
                <a:gd name="connsiteY2" fmla="*/ 1184615 h 1215331"/>
                <a:gd name="connsiteX3" fmla="*/ 507460 w 4849235"/>
                <a:gd name="connsiteY3" fmla="*/ 1153619 h 1215331"/>
                <a:gd name="connsiteX4" fmla="*/ 875435 w 4849235"/>
                <a:gd name="connsiteY4" fmla="*/ 1077877 h 1215331"/>
                <a:gd name="connsiteX5" fmla="*/ 1030418 w 4849235"/>
                <a:gd name="connsiteY5" fmla="*/ 1075688 h 1215331"/>
                <a:gd name="connsiteX6" fmla="*/ 1203669 w 4849235"/>
                <a:gd name="connsiteY6" fmla="*/ 967582 h 1215331"/>
                <a:gd name="connsiteX7" fmla="*/ 1440127 w 4849235"/>
                <a:gd name="connsiteY7" fmla="*/ 781659 h 1215331"/>
                <a:gd name="connsiteX8" fmla="*/ 1579613 w 4849235"/>
                <a:gd name="connsiteY8" fmla="*/ 735163 h 1215331"/>
                <a:gd name="connsiteX9" fmla="*/ 1818062 w 4849235"/>
                <a:gd name="connsiteY9" fmla="*/ 609431 h 1215331"/>
                <a:gd name="connsiteX10" fmla="*/ 2022310 w 4849235"/>
                <a:gd name="connsiteY10" fmla="*/ 523314 h 1215331"/>
                <a:gd name="connsiteX11" fmla="*/ 2161795 w 4849235"/>
                <a:gd name="connsiteY11" fmla="*/ 461321 h 1215331"/>
                <a:gd name="connsiteX12" fmla="*/ 2302173 w 4849235"/>
                <a:gd name="connsiteY12" fmla="*/ 423448 h 1215331"/>
                <a:gd name="connsiteX13" fmla="*/ 2467006 w 4849235"/>
                <a:gd name="connsiteY13" fmla="*/ 332147 h 1215331"/>
                <a:gd name="connsiteX14" fmla="*/ 2622573 w 4849235"/>
                <a:gd name="connsiteY14" fmla="*/ 240848 h 1215331"/>
                <a:gd name="connsiteX15" fmla="*/ 2942394 w 4849235"/>
                <a:gd name="connsiteY15" fmla="*/ 97866 h 1215331"/>
                <a:gd name="connsiteX16" fmla="*/ 3275489 w 4849235"/>
                <a:gd name="connsiteY16" fmla="*/ 3127 h 1215331"/>
                <a:gd name="connsiteX17" fmla="*/ 3712296 w 4849235"/>
                <a:gd name="connsiteY17" fmla="*/ 115111 h 1215331"/>
                <a:gd name="connsiteX18" fmla="*/ 4033205 w 4849235"/>
                <a:gd name="connsiteY18" fmla="*/ 339085 h 1215331"/>
                <a:gd name="connsiteX19" fmla="*/ 4303768 w 4849235"/>
                <a:gd name="connsiteY19" fmla="*/ 406261 h 1215331"/>
                <a:gd name="connsiteX20" fmla="*/ 4476826 w 4849235"/>
                <a:gd name="connsiteY20" fmla="*/ 428636 h 1215331"/>
                <a:gd name="connsiteX21" fmla="*/ 4698429 w 4849235"/>
                <a:gd name="connsiteY21" fmla="*/ 406201 h 1215331"/>
                <a:gd name="connsiteX22" fmla="*/ 4849235 w 4849235"/>
                <a:gd name="connsiteY22" fmla="*/ 388954 h 1215331"/>
                <a:gd name="connsiteX0" fmla="*/ 0 w 4849235"/>
                <a:gd name="connsiteY0" fmla="*/ 1206989 h 1215331"/>
                <a:gd name="connsiteX1" fmla="*/ 191179 w 4849235"/>
                <a:gd name="connsiteY1" fmla="*/ 1212175 h 1215331"/>
                <a:gd name="connsiteX2" fmla="*/ 358452 w 4849235"/>
                <a:gd name="connsiteY2" fmla="*/ 1184615 h 1215331"/>
                <a:gd name="connsiteX3" fmla="*/ 507460 w 4849235"/>
                <a:gd name="connsiteY3" fmla="*/ 1153619 h 1215331"/>
                <a:gd name="connsiteX4" fmla="*/ 848423 w 4849235"/>
                <a:gd name="connsiteY4" fmla="*/ 1139813 h 1215331"/>
                <a:gd name="connsiteX5" fmla="*/ 1030418 w 4849235"/>
                <a:gd name="connsiteY5" fmla="*/ 1075688 h 1215331"/>
                <a:gd name="connsiteX6" fmla="*/ 1203669 w 4849235"/>
                <a:gd name="connsiteY6" fmla="*/ 967582 h 1215331"/>
                <a:gd name="connsiteX7" fmla="*/ 1440127 w 4849235"/>
                <a:gd name="connsiteY7" fmla="*/ 781659 h 1215331"/>
                <a:gd name="connsiteX8" fmla="*/ 1579613 w 4849235"/>
                <a:gd name="connsiteY8" fmla="*/ 735163 h 1215331"/>
                <a:gd name="connsiteX9" fmla="*/ 1818062 w 4849235"/>
                <a:gd name="connsiteY9" fmla="*/ 609431 h 1215331"/>
                <a:gd name="connsiteX10" fmla="*/ 2022310 w 4849235"/>
                <a:gd name="connsiteY10" fmla="*/ 523314 h 1215331"/>
                <a:gd name="connsiteX11" fmla="*/ 2161795 w 4849235"/>
                <a:gd name="connsiteY11" fmla="*/ 461321 h 1215331"/>
                <a:gd name="connsiteX12" fmla="*/ 2302173 w 4849235"/>
                <a:gd name="connsiteY12" fmla="*/ 423448 h 1215331"/>
                <a:gd name="connsiteX13" fmla="*/ 2467006 w 4849235"/>
                <a:gd name="connsiteY13" fmla="*/ 332147 h 1215331"/>
                <a:gd name="connsiteX14" fmla="*/ 2622573 w 4849235"/>
                <a:gd name="connsiteY14" fmla="*/ 240848 h 1215331"/>
                <a:gd name="connsiteX15" fmla="*/ 2942394 w 4849235"/>
                <a:gd name="connsiteY15" fmla="*/ 97866 h 1215331"/>
                <a:gd name="connsiteX16" fmla="*/ 3275489 w 4849235"/>
                <a:gd name="connsiteY16" fmla="*/ 3127 h 1215331"/>
                <a:gd name="connsiteX17" fmla="*/ 3712296 w 4849235"/>
                <a:gd name="connsiteY17" fmla="*/ 115111 h 1215331"/>
                <a:gd name="connsiteX18" fmla="*/ 4033205 w 4849235"/>
                <a:gd name="connsiteY18" fmla="*/ 339085 h 1215331"/>
                <a:gd name="connsiteX19" fmla="*/ 4303768 w 4849235"/>
                <a:gd name="connsiteY19" fmla="*/ 406261 h 1215331"/>
                <a:gd name="connsiteX20" fmla="*/ 4476826 w 4849235"/>
                <a:gd name="connsiteY20" fmla="*/ 428636 h 1215331"/>
                <a:gd name="connsiteX21" fmla="*/ 4698429 w 4849235"/>
                <a:gd name="connsiteY21" fmla="*/ 406201 h 1215331"/>
                <a:gd name="connsiteX22" fmla="*/ 4849235 w 4849235"/>
                <a:gd name="connsiteY22" fmla="*/ 388954 h 1215331"/>
                <a:gd name="connsiteX0" fmla="*/ 0 w 4849235"/>
                <a:gd name="connsiteY0" fmla="*/ 1206989 h 1215331"/>
                <a:gd name="connsiteX1" fmla="*/ 191179 w 4849235"/>
                <a:gd name="connsiteY1" fmla="*/ 1212175 h 1215331"/>
                <a:gd name="connsiteX2" fmla="*/ 358452 w 4849235"/>
                <a:gd name="connsiteY2" fmla="*/ 1184615 h 1215331"/>
                <a:gd name="connsiteX3" fmla="*/ 500706 w 4849235"/>
                <a:gd name="connsiteY3" fmla="*/ 1190781 h 1215331"/>
                <a:gd name="connsiteX4" fmla="*/ 848423 w 4849235"/>
                <a:gd name="connsiteY4" fmla="*/ 1139813 h 1215331"/>
                <a:gd name="connsiteX5" fmla="*/ 1030418 w 4849235"/>
                <a:gd name="connsiteY5" fmla="*/ 1075688 h 1215331"/>
                <a:gd name="connsiteX6" fmla="*/ 1203669 w 4849235"/>
                <a:gd name="connsiteY6" fmla="*/ 967582 h 1215331"/>
                <a:gd name="connsiteX7" fmla="*/ 1440127 w 4849235"/>
                <a:gd name="connsiteY7" fmla="*/ 781659 h 1215331"/>
                <a:gd name="connsiteX8" fmla="*/ 1579613 w 4849235"/>
                <a:gd name="connsiteY8" fmla="*/ 735163 h 1215331"/>
                <a:gd name="connsiteX9" fmla="*/ 1818062 w 4849235"/>
                <a:gd name="connsiteY9" fmla="*/ 609431 h 1215331"/>
                <a:gd name="connsiteX10" fmla="*/ 2022310 w 4849235"/>
                <a:gd name="connsiteY10" fmla="*/ 523314 h 1215331"/>
                <a:gd name="connsiteX11" fmla="*/ 2161795 w 4849235"/>
                <a:gd name="connsiteY11" fmla="*/ 461321 h 1215331"/>
                <a:gd name="connsiteX12" fmla="*/ 2302173 w 4849235"/>
                <a:gd name="connsiteY12" fmla="*/ 423448 h 1215331"/>
                <a:gd name="connsiteX13" fmla="*/ 2467006 w 4849235"/>
                <a:gd name="connsiteY13" fmla="*/ 332147 h 1215331"/>
                <a:gd name="connsiteX14" fmla="*/ 2622573 w 4849235"/>
                <a:gd name="connsiteY14" fmla="*/ 240848 h 1215331"/>
                <a:gd name="connsiteX15" fmla="*/ 2942394 w 4849235"/>
                <a:gd name="connsiteY15" fmla="*/ 97866 h 1215331"/>
                <a:gd name="connsiteX16" fmla="*/ 3275489 w 4849235"/>
                <a:gd name="connsiteY16" fmla="*/ 3127 h 1215331"/>
                <a:gd name="connsiteX17" fmla="*/ 3712296 w 4849235"/>
                <a:gd name="connsiteY17" fmla="*/ 115111 h 1215331"/>
                <a:gd name="connsiteX18" fmla="*/ 4033205 w 4849235"/>
                <a:gd name="connsiteY18" fmla="*/ 339085 h 1215331"/>
                <a:gd name="connsiteX19" fmla="*/ 4303768 w 4849235"/>
                <a:gd name="connsiteY19" fmla="*/ 406261 h 1215331"/>
                <a:gd name="connsiteX20" fmla="*/ 4476826 w 4849235"/>
                <a:gd name="connsiteY20" fmla="*/ 428636 h 1215331"/>
                <a:gd name="connsiteX21" fmla="*/ 4698429 w 4849235"/>
                <a:gd name="connsiteY21" fmla="*/ 406201 h 1215331"/>
                <a:gd name="connsiteX22" fmla="*/ 4849235 w 4849235"/>
                <a:gd name="connsiteY22" fmla="*/ 388954 h 1215331"/>
                <a:gd name="connsiteX0" fmla="*/ 0 w 4849235"/>
                <a:gd name="connsiteY0" fmla="*/ 1206989 h 1215331"/>
                <a:gd name="connsiteX1" fmla="*/ 191179 w 4849235"/>
                <a:gd name="connsiteY1" fmla="*/ 1212175 h 1215331"/>
                <a:gd name="connsiteX2" fmla="*/ 358452 w 4849235"/>
                <a:gd name="connsiteY2" fmla="*/ 1184615 h 1215331"/>
                <a:gd name="connsiteX3" fmla="*/ 500706 w 4849235"/>
                <a:gd name="connsiteY3" fmla="*/ 1190781 h 1215331"/>
                <a:gd name="connsiteX4" fmla="*/ 848423 w 4849235"/>
                <a:gd name="connsiteY4" fmla="*/ 1139813 h 1215331"/>
                <a:gd name="connsiteX5" fmla="*/ 1030418 w 4849235"/>
                <a:gd name="connsiteY5" fmla="*/ 1075688 h 1215331"/>
                <a:gd name="connsiteX6" fmla="*/ 1203669 w 4849235"/>
                <a:gd name="connsiteY6" fmla="*/ 967582 h 1215331"/>
                <a:gd name="connsiteX7" fmla="*/ 1440127 w 4849235"/>
                <a:gd name="connsiteY7" fmla="*/ 843596 h 1215331"/>
                <a:gd name="connsiteX8" fmla="*/ 1579613 w 4849235"/>
                <a:gd name="connsiteY8" fmla="*/ 735163 h 1215331"/>
                <a:gd name="connsiteX9" fmla="*/ 1818062 w 4849235"/>
                <a:gd name="connsiteY9" fmla="*/ 609431 h 1215331"/>
                <a:gd name="connsiteX10" fmla="*/ 2022310 w 4849235"/>
                <a:gd name="connsiteY10" fmla="*/ 523314 h 1215331"/>
                <a:gd name="connsiteX11" fmla="*/ 2161795 w 4849235"/>
                <a:gd name="connsiteY11" fmla="*/ 461321 h 1215331"/>
                <a:gd name="connsiteX12" fmla="*/ 2302173 w 4849235"/>
                <a:gd name="connsiteY12" fmla="*/ 423448 h 1215331"/>
                <a:gd name="connsiteX13" fmla="*/ 2467006 w 4849235"/>
                <a:gd name="connsiteY13" fmla="*/ 332147 h 1215331"/>
                <a:gd name="connsiteX14" fmla="*/ 2622573 w 4849235"/>
                <a:gd name="connsiteY14" fmla="*/ 240848 h 1215331"/>
                <a:gd name="connsiteX15" fmla="*/ 2942394 w 4849235"/>
                <a:gd name="connsiteY15" fmla="*/ 97866 h 1215331"/>
                <a:gd name="connsiteX16" fmla="*/ 3275489 w 4849235"/>
                <a:gd name="connsiteY16" fmla="*/ 3127 h 1215331"/>
                <a:gd name="connsiteX17" fmla="*/ 3712296 w 4849235"/>
                <a:gd name="connsiteY17" fmla="*/ 115111 h 1215331"/>
                <a:gd name="connsiteX18" fmla="*/ 4033205 w 4849235"/>
                <a:gd name="connsiteY18" fmla="*/ 339085 h 1215331"/>
                <a:gd name="connsiteX19" fmla="*/ 4303768 w 4849235"/>
                <a:gd name="connsiteY19" fmla="*/ 406261 h 1215331"/>
                <a:gd name="connsiteX20" fmla="*/ 4476826 w 4849235"/>
                <a:gd name="connsiteY20" fmla="*/ 428636 h 1215331"/>
                <a:gd name="connsiteX21" fmla="*/ 4698429 w 4849235"/>
                <a:gd name="connsiteY21" fmla="*/ 406201 h 1215331"/>
                <a:gd name="connsiteX22" fmla="*/ 4849235 w 4849235"/>
                <a:gd name="connsiteY22" fmla="*/ 388954 h 1215331"/>
                <a:gd name="connsiteX0" fmla="*/ 0 w 4849235"/>
                <a:gd name="connsiteY0" fmla="*/ 1206989 h 1215331"/>
                <a:gd name="connsiteX1" fmla="*/ 191179 w 4849235"/>
                <a:gd name="connsiteY1" fmla="*/ 1212175 h 1215331"/>
                <a:gd name="connsiteX2" fmla="*/ 358452 w 4849235"/>
                <a:gd name="connsiteY2" fmla="*/ 1184615 h 1215331"/>
                <a:gd name="connsiteX3" fmla="*/ 500706 w 4849235"/>
                <a:gd name="connsiteY3" fmla="*/ 1190781 h 1215331"/>
                <a:gd name="connsiteX4" fmla="*/ 848423 w 4849235"/>
                <a:gd name="connsiteY4" fmla="*/ 1139813 h 1215331"/>
                <a:gd name="connsiteX5" fmla="*/ 1030418 w 4849235"/>
                <a:gd name="connsiteY5" fmla="*/ 1075688 h 1215331"/>
                <a:gd name="connsiteX6" fmla="*/ 1203669 w 4849235"/>
                <a:gd name="connsiteY6" fmla="*/ 967582 h 1215331"/>
                <a:gd name="connsiteX7" fmla="*/ 1440127 w 4849235"/>
                <a:gd name="connsiteY7" fmla="*/ 843596 h 1215331"/>
                <a:gd name="connsiteX8" fmla="*/ 1620132 w 4849235"/>
                <a:gd name="connsiteY8" fmla="*/ 772325 h 1215331"/>
                <a:gd name="connsiteX9" fmla="*/ 1818062 w 4849235"/>
                <a:gd name="connsiteY9" fmla="*/ 609431 h 1215331"/>
                <a:gd name="connsiteX10" fmla="*/ 2022310 w 4849235"/>
                <a:gd name="connsiteY10" fmla="*/ 523314 h 1215331"/>
                <a:gd name="connsiteX11" fmla="*/ 2161795 w 4849235"/>
                <a:gd name="connsiteY11" fmla="*/ 461321 h 1215331"/>
                <a:gd name="connsiteX12" fmla="*/ 2302173 w 4849235"/>
                <a:gd name="connsiteY12" fmla="*/ 423448 h 1215331"/>
                <a:gd name="connsiteX13" fmla="*/ 2467006 w 4849235"/>
                <a:gd name="connsiteY13" fmla="*/ 332147 h 1215331"/>
                <a:gd name="connsiteX14" fmla="*/ 2622573 w 4849235"/>
                <a:gd name="connsiteY14" fmla="*/ 240848 h 1215331"/>
                <a:gd name="connsiteX15" fmla="*/ 2942394 w 4849235"/>
                <a:gd name="connsiteY15" fmla="*/ 97866 h 1215331"/>
                <a:gd name="connsiteX16" fmla="*/ 3275489 w 4849235"/>
                <a:gd name="connsiteY16" fmla="*/ 3127 h 1215331"/>
                <a:gd name="connsiteX17" fmla="*/ 3712296 w 4849235"/>
                <a:gd name="connsiteY17" fmla="*/ 115111 h 1215331"/>
                <a:gd name="connsiteX18" fmla="*/ 4033205 w 4849235"/>
                <a:gd name="connsiteY18" fmla="*/ 339085 h 1215331"/>
                <a:gd name="connsiteX19" fmla="*/ 4303768 w 4849235"/>
                <a:gd name="connsiteY19" fmla="*/ 406261 h 1215331"/>
                <a:gd name="connsiteX20" fmla="*/ 4476826 w 4849235"/>
                <a:gd name="connsiteY20" fmla="*/ 428636 h 1215331"/>
                <a:gd name="connsiteX21" fmla="*/ 4698429 w 4849235"/>
                <a:gd name="connsiteY21" fmla="*/ 406201 h 1215331"/>
                <a:gd name="connsiteX22" fmla="*/ 4849235 w 4849235"/>
                <a:gd name="connsiteY22" fmla="*/ 388954 h 1215331"/>
                <a:gd name="connsiteX0" fmla="*/ 0 w 4849235"/>
                <a:gd name="connsiteY0" fmla="*/ 1206989 h 1215331"/>
                <a:gd name="connsiteX1" fmla="*/ 191179 w 4849235"/>
                <a:gd name="connsiteY1" fmla="*/ 1212175 h 1215331"/>
                <a:gd name="connsiteX2" fmla="*/ 358452 w 4849235"/>
                <a:gd name="connsiteY2" fmla="*/ 1184615 h 1215331"/>
                <a:gd name="connsiteX3" fmla="*/ 500706 w 4849235"/>
                <a:gd name="connsiteY3" fmla="*/ 1190781 h 1215331"/>
                <a:gd name="connsiteX4" fmla="*/ 848423 w 4849235"/>
                <a:gd name="connsiteY4" fmla="*/ 1139813 h 1215331"/>
                <a:gd name="connsiteX5" fmla="*/ 1030418 w 4849235"/>
                <a:gd name="connsiteY5" fmla="*/ 1075688 h 1215331"/>
                <a:gd name="connsiteX6" fmla="*/ 1203669 w 4849235"/>
                <a:gd name="connsiteY6" fmla="*/ 967582 h 1215331"/>
                <a:gd name="connsiteX7" fmla="*/ 1440127 w 4849235"/>
                <a:gd name="connsiteY7" fmla="*/ 843596 h 1215331"/>
                <a:gd name="connsiteX8" fmla="*/ 1620132 w 4849235"/>
                <a:gd name="connsiteY8" fmla="*/ 772325 h 1215331"/>
                <a:gd name="connsiteX9" fmla="*/ 1838321 w 4849235"/>
                <a:gd name="connsiteY9" fmla="*/ 671369 h 1215331"/>
                <a:gd name="connsiteX10" fmla="*/ 2022310 w 4849235"/>
                <a:gd name="connsiteY10" fmla="*/ 523314 h 1215331"/>
                <a:gd name="connsiteX11" fmla="*/ 2161795 w 4849235"/>
                <a:gd name="connsiteY11" fmla="*/ 461321 h 1215331"/>
                <a:gd name="connsiteX12" fmla="*/ 2302173 w 4849235"/>
                <a:gd name="connsiteY12" fmla="*/ 423448 h 1215331"/>
                <a:gd name="connsiteX13" fmla="*/ 2467006 w 4849235"/>
                <a:gd name="connsiteY13" fmla="*/ 332147 h 1215331"/>
                <a:gd name="connsiteX14" fmla="*/ 2622573 w 4849235"/>
                <a:gd name="connsiteY14" fmla="*/ 240848 h 1215331"/>
                <a:gd name="connsiteX15" fmla="*/ 2942394 w 4849235"/>
                <a:gd name="connsiteY15" fmla="*/ 97866 h 1215331"/>
                <a:gd name="connsiteX16" fmla="*/ 3275489 w 4849235"/>
                <a:gd name="connsiteY16" fmla="*/ 3127 h 1215331"/>
                <a:gd name="connsiteX17" fmla="*/ 3712296 w 4849235"/>
                <a:gd name="connsiteY17" fmla="*/ 115111 h 1215331"/>
                <a:gd name="connsiteX18" fmla="*/ 4033205 w 4849235"/>
                <a:gd name="connsiteY18" fmla="*/ 339085 h 1215331"/>
                <a:gd name="connsiteX19" fmla="*/ 4303768 w 4849235"/>
                <a:gd name="connsiteY19" fmla="*/ 406261 h 1215331"/>
                <a:gd name="connsiteX20" fmla="*/ 4476826 w 4849235"/>
                <a:gd name="connsiteY20" fmla="*/ 428636 h 1215331"/>
                <a:gd name="connsiteX21" fmla="*/ 4698429 w 4849235"/>
                <a:gd name="connsiteY21" fmla="*/ 406201 h 1215331"/>
                <a:gd name="connsiteX22" fmla="*/ 4849235 w 4849235"/>
                <a:gd name="connsiteY22" fmla="*/ 388954 h 1215331"/>
                <a:gd name="connsiteX0" fmla="*/ 0 w 4849235"/>
                <a:gd name="connsiteY0" fmla="*/ 1206989 h 1215331"/>
                <a:gd name="connsiteX1" fmla="*/ 191179 w 4849235"/>
                <a:gd name="connsiteY1" fmla="*/ 1212175 h 1215331"/>
                <a:gd name="connsiteX2" fmla="*/ 358452 w 4849235"/>
                <a:gd name="connsiteY2" fmla="*/ 1184615 h 1215331"/>
                <a:gd name="connsiteX3" fmla="*/ 500706 w 4849235"/>
                <a:gd name="connsiteY3" fmla="*/ 1190781 h 1215331"/>
                <a:gd name="connsiteX4" fmla="*/ 848423 w 4849235"/>
                <a:gd name="connsiteY4" fmla="*/ 1139813 h 1215331"/>
                <a:gd name="connsiteX5" fmla="*/ 1030418 w 4849235"/>
                <a:gd name="connsiteY5" fmla="*/ 1075688 h 1215331"/>
                <a:gd name="connsiteX6" fmla="*/ 1203669 w 4849235"/>
                <a:gd name="connsiteY6" fmla="*/ 967582 h 1215331"/>
                <a:gd name="connsiteX7" fmla="*/ 1440127 w 4849235"/>
                <a:gd name="connsiteY7" fmla="*/ 843596 h 1215331"/>
                <a:gd name="connsiteX8" fmla="*/ 1620132 w 4849235"/>
                <a:gd name="connsiteY8" fmla="*/ 772325 h 1215331"/>
                <a:gd name="connsiteX9" fmla="*/ 1838321 w 4849235"/>
                <a:gd name="connsiteY9" fmla="*/ 671369 h 1215331"/>
                <a:gd name="connsiteX10" fmla="*/ 2042569 w 4849235"/>
                <a:gd name="connsiteY10" fmla="*/ 585250 h 1215331"/>
                <a:gd name="connsiteX11" fmla="*/ 2161795 w 4849235"/>
                <a:gd name="connsiteY11" fmla="*/ 461321 h 1215331"/>
                <a:gd name="connsiteX12" fmla="*/ 2302173 w 4849235"/>
                <a:gd name="connsiteY12" fmla="*/ 423448 h 1215331"/>
                <a:gd name="connsiteX13" fmla="*/ 2467006 w 4849235"/>
                <a:gd name="connsiteY13" fmla="*/ 332147 h 1215331"/>
                <a:gd name="connsiteX14" fmla="*/ 2622573 w 4849235"/>
                <a:gd name="connsiteY14" fmla="*/ 240848 h 1215331"/>
                <a:gd name="connsiteX15" fmla="*/ 2942394 w 4849235"/>
                <a:gd name="connsiteY15" fmla="*/ 97866 h 1215331"/>
                <a:gd name="connsiteX16" fmla="*/ 3275489 w 4849235"/>
                <a:gd name="connsiteY16" fmla="*/ 3127 h 1215331"/>
                <a:gd name="connsiteX17" fmla="*/ 3712296 w 4849235"/>
                <a:gd name="connsiteY17" fmla="*/ 115111 h 1215331"/>
                <a:gd name="connsiteX18" fmla="*/ 4033205 w 4849235"/>
                <a:gd name="connsiteY18" fmla="*/ 339085 h 1215331"/>
                <a:gd name="connsiteX19" fmla="*/ 4303768 w 4849235"/>
                <a:gd name="connsiteY19" fmla="*/ 406261 h 1215331"/>
                <a:gd name="connsiteX20" fmla="*/ 4476826 w 4849235"/>
                <a:gd name="connsiteY20" fmla="*/ 428636 h 1215331"/>
                <a:gd name="connsiteX21" fmla="*/ 4698429 w 4849235"/>
                <a:gd name="connsiteY21" fmla="*/ 406201 h 1215331"/>
                <a:gd name="connsiteX22" fmla="*/ 4849235 w 4849235"/>
                <a:gd name="connsiteY22" fmla="*/ 388954 h 1215331"/>
                <a:gd name="connsiteX0" fmla="*/ 0 w 4849235"/>
                <a:gd name="connsiteY0" fmla="*/ 1206989 h 1215331"/>
                <a:gd name="connsiteX1" fmla="*/ 191179 w 4849235"/>
                <a:gd name="connsiteY1" fmla="*/ 1212175 h 1215331"/>
                <a:gd name="connsiteX2" fmla="*/ 358452 w 4849235"/>
                <a:gd name="connsiteY2" fmla="*/ 1184615 h 1215331"/>
                <a:gd name="connsiteX3" fmla="*/ 500706 w 4849235"/>
                <a:gd name="connsiteY3" fmla="*/ 1190781 h 1215331"/>
                <a:gd name="connsiteX4" fmla="*/ 848423 w 4849235"/>
                <a:gd name="connsiteY4" fmla="*/ 1139813 h 1215331"/>
                <a:gd name="connsiteX5" fmla="*/ 1030418 w 4849235"/>
                <a:gd name="connsiteY5" fmla="*/ 1075688 h 1215331"/>
                <a:gd name="connsiteX6" fmla="*/ 1203669 w 4849235"/>
                <a:gd name="connsiteY6" fmla="*/ 967582 h 1215331"/>
                <a:gd name="connsiteX7" fmla="*/ 1440127 w 4849235"/>
                <a:gd name="connsiteY7" fmla="*/ 843596 h 1215331"/>
                <a:gd name="connsiteX8" fmla="*/ 1620132 w 4849235"/>
                <a:gd name="connsiteY8" fmla="*/ 772325 h 1215331"/>
                <a:gd name="connsiteX9" fmla="*/ 1838321 w 4849235"/>
                <a:gd name="connsiteY9" fmla="*/ 671369 h 1215331"/>
                <a:gd name="connsiteX10" fmla="*/ 2042569 w 4849235"/>
                <a:gd name="connsiteY10" fmla="*/ 585250 h 1215331"/>
                <a:gd name="connsiteX11" fmla="*/ 2188808 w 4849235"/>
                <a:gd name="connsiteY11" fmla="*/ 510872 h 1215331"/>
                <a:gd name="connsiteX12" fmla="*/ 2302173 w 4849235"/>
                <a:gd name="connsiteY12" fmla="*/ 423448 h 1215331"/>
                <a:gd name="connsiteX13" fmla="*/ 2467006 w 4849235"/>
                <a:gd name="connsiteY13" fmla="*/ 332147 h 1215331"/>
                <a:gd name="connsiteX14" fmla="*/ 2622573 w 4849235"/>
                <a:gd name="connsiteY14" fmla="*/ 240848 h 1215331"/>
                <a:gd name="connsiteX15" fmla="*/ 2942394 w 4849235"/>
                <a:gd name="connsiteY15" fmla="*/ 97866 h 1215331"/>
                <a:gd name="connsiteX16" fmla="*/ 3275489 w 4849235"/>
                <a:gd name="connsiteY16" fmla="*/ 3127 h 1215331"/>
                <a:gd name="connsiteX17" fmla="*/ 3712296 w 4849235"/>
                <a:gd name="connsiteY17" fmla="*/ 115111 h 1215331"/>
                <a:gd name="connsiteX18" fmla="*/ 4033205 w 4849235"/>
                <a:gd name="connsiteY18" fmla="*/ 339085 h 1215331"/>
                <a:gd name="connsiteX19" fmla="*/ 4303768 w 4849235"/>
                <a:gd name="connsiteY19" fmla="*/ 406261 h 1215331"/>
                <a:gd name="connsiteX20" fmla="*/ 4476826 w 4849235"/>
                <a:gd name="connsiteY20" fmla="*/ 428636 h 1215331"/>
                <a:gd name="connsiteX21" fmla="*/ 4698429 w 4849235"/>
                <a:gd name="connsiteY21" fmla="*/ 406201 h 1215331"/>
                <a:gd name="connsiteX22" fmla="*/ 4849235 w 4849235"/>
                <a:gd name="connsiteY22" fmla="*/ 388954 h 1215331"/>
                <a:gd name="connsiteX0" fmla="*/ 0 w 4849235"/>
                <a:gd name="connsiteY0" fmla="*/ 1206989 h 1215331"/>
                <a:gd name="connsiteX1" fmla="*/ 191179 w 4849235"/>
                <a:gd name="connsiteY1" fmla="*/ 1212175 h 1215331"/>
                <a:gd name="connsiteX2" fmla="*/ 358452 w 4849235"/>
                <a:gd name="connsiteY2" fmla="*/ 1184615 h 1215331"/>
                <a:gd name="connsiteX3" fmla="*/ 500706 w 4849235"/>
                <a:gd name="connsiteY3" fmla="*/ 1190781 h 1215331"/>
                <a:gd name="connsiteX4" fmla="*/ 848423 w 4849235"/>
                <a:gd name="connsiteY4" fmla="*/ 1139813 h 1215331"/>
                <a:gd name="connsiteX5" fmla="*/ 1030418 w 4849235"/>
                <a:gd name="connsiteY5" fmla="*/ 1075688 h 1215331"/>
                <a:gd name="connsiteX6" fmla="*/ 1203669 w 4849235"/>
                <a:gd name="connsiteY6" fmla="*/ 967582 h 1215331"/>
                <a:gd name="connsiteX7" fmla="*/ 1440127 w 4849235"/>
                <a:gd name="connsiteY7" fmla="*/ 843596 h 1215331"/>
                <a:gd name="connsiteX8" fmla="*/ 1620132 w 4849235"/>
                <a:gd name="connsiteY8" fmla="*/ 772325 h 1215331"/>
                <a:gd name="connsiteX9" fmla="*/ 1838321 w 4849235"/>
                <a:gd name="connsiteY9" fmla="*/ 671369 h 1215331"/>
                <a:gd name="connsiteX10" fmla="*/ 2042569 w 4849235"/>
                <a:gd name="connsiteY10" fmla="*/ 585250 h 1215331"/>
                <a:gd name="connsiteX11" fmla="*/ 2188808 w 4849235"/>
                <a:gd name="connsiteY11" fmla="*/ 510872 h 1215331"/>
                <a:gd name="connsiteX12" fmla="*/ 2335939 w 4849235"/>
                <a:gd name="connsiteY12" fmla="*/ 435835 h 1215331"/>
                <a:gd name="connsiteX13" fmla="*/ 2467006 w 4849235"/>
                <a:gd name="connsiteY13" fmla="*/ 332147 h 1215331"/>
                <a:gd name="connsiteX14" fmla="*/ 2622573 w 4849235"/>
                <a:gd name="connsiteY14" fmla="*/ 240848 h 1215331"/>
                <a:gd name="connsiteX15" fmla="*/ 2942394 w 4849235"/>
                <a:gd name="connsiteY15" fmla="*/ 97866 h 1215331"/>
                <a:gd name="connsiteX16" fmla="*/ 3275489 w 4849235"/>
                <a:gd name="connsiteY16" fmla="*/ 3127 h 1215331"/>
                <a:gd name="connsiteX17" fmla="*/ 3712296 w 4849235"/>
                <a:gd name="connsiteY17" fmla="*/ 115111 h 1215331"/>
                <a:gd name="connsiteX18" fmla="*/ 4033205 w 4849235"/>
                <a:gd name="connsiteY18" fmla="*/ 339085 h 1215331"/>
                <a:gd name="connsiteX19" fmla="*/ 4303768 w 4849235"/>
                <a:gd name="connsiteY19" fmla="*/ 406261 h 1215331"/>
                <a:gd name="connsiteX20" fmla="*/ 4476826 w 4849235"/>
                <a:gd name="connsiteY20" fmla="*/ 428636 h 1215331"/>
                <a:gd name="connsiteX21" fmla="*/ 4698429 w 4849235"/>
                <a:gd name="connsiteY21" fmla="*/ 406201 h 1215331"/>
                <a:gd name="connsiteX22" fmla="*/ 4849235 w 4849235"/>
                <a:gd name="connsiteY22" fmla="*/ 388954 h 1215331"/>
                <a:gd name="connsiteX0" fmla="*/ 0 w 4849235"/>
                <a:gd name="connsiteY0" fmla="*/ 1206989 h 1215331"/>
                <a:gd name="connsiteX1" fmla="*/ 191179 w 4849235"/>
                <a:gd name="connsiteY1" fmla="*/ 1212175 h 1215331"/>
                <a:gd name="connsiteX2" fmla="*/ 358452 w 4849235"/>
                <a:gd name="connsiteY2" fmla="*/ 1184615 h 1215331"/>
                <a:gd name="connsiteX3" fmla="*/ 500706 w 4849235"/>
                <a:gd name="connsiteY3" fmla="*/ 1190781 h 1215331"/>
                <a:gd name="connsiteX4" fmla="*/ 848423 w 4849235"/>
                <a:gd name="connsiteY4" fmla="*/ 1139813 h 1215331"/>
                <a:gd name="connsiteX5" fmla="*/ 1030418 w 4849235"/>
                <a:gd name="connsiteY5" fmla="*/ 1075688 h 1215331"/>
                <a:gd name="connsiteX6" fmla="*/ 1203669 w 4849235"/>
                <a:gd name="connsiteY6" fmla="*/ 967582 h 1215331"/>
                <a:gd name="connsiteX7" fmla="*/ 1446880 w 4849235"/>
                <a:gd name="connsiteY7" fmla="*/ 893145 h 1215331"/>
                <a:gd name="connsiteX8" fmla="*/ 1620132 w 4849235"/>
                <a:gd name="connsiteY8" fmla="*/ 772325 h 1215331"/>
                <a:gd name="connsiteX9" fmla="*/ 1838321 w 4849235"/>
                <a:gd name="connsiteY9" fmla="*/ 671369 h 1215331"/>
                <a:gd name="connsiteX10" fmla="*/ 2042569 w 4849235"/>
                <a:gd name="connsiteY10" fmla="*/ 585250 h 1215331"/>
                <a:gd name="connsiteX11" fmla="*/ 2188808 w 4849235"/>
                <a:gd name="connsiteY11" fmla="*/ 510872 h 1215331"/>
                <a:gd name="connsiteX12" fmla="*/ 2335939 w 4849235"/>
                <a:gd name="connsiteY12" fmla="*/ 435835 h 1215331"/>
                <a:gd name="connsiteX13" fmla="*/ 2467006 w 4849235"/>
                <a:gd name="connsiteY13" fmla="*/ 332147 h 1215331"/>
                <a:gd name="connsiteX14" fmla="*/ 2622573 w 4849235"/>
                <a:gd name="connsiteY14" fmla="*/ 240848 h 1215331"/>
                <a:gd name="connsiteX15" fmla="*/ 2942394 w 4849235"/>
                <a:gd name="connsiteY15" fmla="*/ 97866 h 1215331"/>
                <a:gd name="connsiteX16" fmla="*/ 3275489 w 4849235"/>
                <a:gd name="connsiteY16" fmla="*/ 3127 h 1215331"/>
                <a:gd name="connsiteX17" fmla="*/ 3712296 w 4849235"/>
                <a:gd name="connsiteY17" fmla="*/ 115111 h 1215331"/>
                <a:gd name="connsiteX18" fmla="*/ 4033205 w 4849235"/>
                <a:gd name="connsiteY18" fmla="*/ 339085 h 1215331"/>
                <a:gd name="connsiteX19" fmla="*/ 4303768 w 4849235"/>
                <a:gd name="connsiteY19" fmla="*/ 406261 h 1215331"/>
                <a:gd name="connsiteX20" fmla="*/ 4476826 w 4849235"/>
                <a:gd name="connsiteY20" fmla="*/ 428636 h 1215331"/>
                <a:gd name="connsiteX21" fmla="*/ 4698429 w 4849235"/>
                <a:gd name="connsiteY21" fmla="*/ 406201 h 1215331"/>
                <a:gd name="connsiteX22" fmla="*/ 4849235 w 4849235"/>
                <a:gd name="connsiteY22" fmla="*/ 388954 h 1215331"/>
                <a:gd name="connsiteX0" fmla="*/ 0 w 4849235"/>
                <a:gd name="connsiteY0" fmla="*/ 1206989 h 1215331"/>
                <a:gd name="connsiteX1" fmla="*/ 191179 w 4849235"/>
                <a:gd name="connsiteY1" fmla="*/ 1212175 h 1215331"/>
                <a:gd name="connsiteX2" fmla="*/ 358452 w 4849235"/>
                <a:gd name="connsiteY2" fmla="*/ 1184615 h 1215331"/>
                <a:gd name="connsiteX3" fmla="*/ 500706 w 4849235"/>
                <a:gd name="connsiteY3" fmla="*/ 1190781 h 1215331"/>
                <a:gd name="connsiteX4" fmla="*/ 848423 w 4849235"/>
                <a:gd name="connsiteY4" fmla="*/ 1139813 h 1215331"/>
                <a:gd name="connsiteX5" fmla="*/ 1030418 w 4849235"/>
                <a:gd name="connsiteY5" fmla="*/ 1075688 h 1215331"/>
                <a:gd name="connsiteX6" fmla="*/ 1203669 w 4849235"/>
                <a:gd name="connsiteY6" fmla="*/ 967582 h 1215331"/>
                <a:gd name="connsiteX7" fmla="*/ 1446880 w 4849235"/>
                <a:gd name="connsiteY7" fmla="*/ 893145 h 1215331"/>
                <a:gd name="connsiteX8" fmla="*/ 1640391 w 4849235"/>
                <a:gd name="connsiteY8" fmla="*/ 834261 h 1215331"/>
                <a:gd name="connsiteX9" fmla="*/ 1838321 w 4849235"/>
                <a:gd name="connsiteY9" fmla="*/ 671369 h 1215331"/>
                <a:gd name="connsiteX10" fmla="*/ 2042569 w 4849235"/>
                <a:gd name="connsiteY10" fmla="*/ 585250 h 1215331"/>
                <a:gd name="connsiteX11" fmla="*/ 2188808 w 4849235"/>
                <a:gd name="connsiteY11" fmla="*/ 510872 h 1215331"/>
                <a:gd name="connsiteX12" fmla="*/ 2335939 w 4849235"/>
                <a:gd name="connsiteY12" fmla="*/ 435835 h 1215331"/>
                <a:gd name="connsiteX13" fmla="*/ 2467006 w 4849235"/>
                <a:gd name="connsiteY13" fmla="*/ 332147 h 1215331"/>
                <a:gd name="connsiteX14" fmla="*/ 2622573 w 4849235"/>
                <a:gd name="connsiteY14" fmla="*/ 240848 h 1215331"/>
                <a:gd name="connsiteX15" fmla="*/ 2942394 w 4849235"/>
                <a:gd name="connsiteY15" fmla="*/ 97866 h 1215331"/>
                <a:gd name="connsiteX16" fmla="*/ 3275489 w 4849235"/>
                <a:gd name="connsiteY16" fmla="*/ 3127 h 1215331"/>
                <a:gd name="connsiteX17" fmla="*/ 3712296 w 4849235"/>
                <a:gd name="connsiteY17" fmla="*/ 115111 h 1215331"/>
                <a:gd name="connsiteX18" fmla="*/ 4033205 w 4849235"/>
                <a:gd name="connsiteY18" fmla="*/ 339085 h 1215331"/>
                <a:gd name="connsiteX19" fmla="*/ 4303768 w 4849235"/>
                <a:gd name="connsiteY19" fmla="*/ 406261 h 1215331"/>
                <a:gd name="connsiteX20" fmla="*/ 4476826 w 4849235"/>
                <a:gd name="connsiteY20" fmla="*/ 428636 h 1215331"/>
                <a:gd name="connsiteX21" fmla="*/ 4698429 w 4849235"/>
                <a:gd name="connsiteY21" fmla="*/ 406201 h 1215331"/>
                <a:gd name="connsiteX22" fmla="*/ 4849235 w 4849235"/>
                <a:gd name="connsiteY22" fmla="*/ 388954 h 1215331"/>
                <a:gd name="connsiteX0" fmla="*/ 0 w 4849235"/>
                <a:gd name="connsiteY0" fmla="*/ 1206989 h 1215331"/>
                <a:gd name="connsiteX1" fmla="*/ 191179 w 4849235"/>
                <a:gd name="connsiteY1" fmla="*/ 1212175 h 1215331"/>
                <a:gd name="connsiteX2" fmla="*/ 358452 w 4849235"/>
                <a:gd name="connsiteY2" fmla="*/ 1184615 h 1215331"/>
                <a:gd name="connsiteX3" fmla="*/ 500706 w 4849235"/>
                <a:gd name="connsiteY3" fmla="*/ 1190781 h 1215331"/>
                <a:gd name="connsiteX4" fmla="*/ 848423 w 4849235"/>
                <a:gd name="connsiteY4" fmla="*/ 1139813 h 1215331"/>
                <a:gd name="connsiteX5" fmla="*/ 1030418 w 4849235"/>
                <a:gd name="connsiteY5" fmla="*/ 1075688 h 1215331"/>
                <a:gd name="connsiteX6" fmla="*/ 1203669 w 4849235"/>
                <a:gd name="connsiteY6" fmla="*/ 967582 h 1215331"/>
                <a:gd name="connsiteX7" fmla="*/ 1446880 w 4849235"/>
                <a:gd name="connsiteY7" fmla="*/ 893145 h 1215331"/>
                <a:gd name="connsiteX8" fmla="*/ 1640391 w 4849235"/>
                <a:gd name="connsiteY8" fmla="*/ 834261 h 1215331"/>
                <a:gd name="connsiteX9" fmla="*/ 1851828 w 4849235"/>
                <a:gd name="connsiteY9" fmla="*/ 745693 h 1215331"/>
                <a:gd name="connsiteX10" fmla="*/ 2042569 w 4849235"/>
                <a:gd name="connsiteY10" fmla="*/ 585250 h 1215331"/>
                <a:gd name="connsiteX11" fmla="*/ 2188808 w 4849235"/>
                <a:gd name="connsiteY11" fmla="*/ 510872 h 1215331"/>
                <a:gd name="connsiteX12" fmla="*/ 2335939 w 4849235"/>
                <a:gd name="connsiteY12" fmla="*/ 435835 h 1215331"/>
                <a:gd name="connsiteX13" fmla="*/ 2467006 w 4849235"/>
                <a:gd name="connsiteY13" fmla="*/ 332147 h 1215331"/>
                <a:gd name="connsiteX14" fmla="*/ 2622573 w 4849235"/>
                <a:gd name="connsiteY14" fmla="*/ 240848 h 1215331"/>
                <a:gd name="connsiteX15" fmla="*/ 2942394 w 4849235"/>
                <a:gd name="connsiteY15" fmla="*/ 97866 h 1215331"/>
                <a:gd name="connsiteX16" fmla="*/ 3275489 w 4849235"/>
                <a:gd name="connsiteY16" fmla="*/ 3127 h 1215331"/>
                <a:gd name="connsiteX17" fmla="*/ 3712296 w 4849235"/>
                <a:gd name="connsiteY17" fmla="*/ 115111 h 1215331"/>
                <a:gd name="connsiteX18" fmla="*/ 4033205 w 4849235"/>
                <a:gd name="connsiteY18" fmla="*/ 339085 h 1215331"/>
                <a:gd name="connsiteX19" fmla="*/ 4303768 w 4849235"/>
                <a:gd name="connsiteY19" fmla="*/ 406261 h 1215331"/>
                <a:gd name="connsiteX20" fmla="*/ 4476826 w 4849235"/>
                <a:gd name="connsiteY20" fmla="*/ 428636 h 1215331"/>
                <a:gd name="connsiteX21" fmla="*/ 4698429 w 4849235"/>
                <a:gd name="connsiteY21" fmla="*/ 406201 h 1215331"/>
                <a:gd name="connsiteX22" fmla="*/ 4849235 w 4849235"/>
                <a:gd name="connsiteY22" fmla="*/ 388954 h 1215331"/>
                <a:gd name="connsiteX0" fmla="*/ 0 w 4849235"/>
                <a:gd name="connsiteY0" fmla="*/ 1206989 h 1215331"/>
                <a:gd name="connsiteX1" fmla="*/ 191179 w 4849235"/>
                <a:gd name="connsiteY1" fmla="*/ 1212175 h 1215331"/>
                <a:gd name="connsiteX2" fmla="*/ 358452 w 4849235"/>
                <a:gd name="connsiteY2" fmla="*/ 1184615 h 1215331"/>
                <a:gd name="connsiteX3" fmla="*/ 500706 w 4849235"/>
                <a:gd name="connsiteY3" fmla="*/ 1190781 h 1215331"/>
                <a:gd name="connsiteX4" fmla="*/ 848423 w 4849235"/>
                <a:gd name="connsiteY4" fmla="*/ 1139813 h 1215331"/>
                <a:gd name="connsiteX5" fmla="*/ 1030418 w 4849235"/>
                <a:gd name="connsiteY5" fmla="*/ 1075688 h 1215331"/>
                <a:gd name="connsiteX6" fmla="*/ 1203669 w 4849235"/>
                <a:gd name="connsiteY6" fmla="*/ 967582 h 1215331"/>
                <a:gd name="connsiteX7" fmla="*/ 1446880 w 4849235"/>
                <a:gd name="connsiteY7" fmla="*/ 893145 h 1215331"/>
                <a:gd name="connsiteX8" fmla="*/ 1640391 w 4849235"/>
                <a:gd name="connsiteY8" fmla="*/ 834261 h 1215331"/>
                <a:gd name="connsiteX9" fmla="*/ 1851828 w 4849235"/>
                <a:gd name="connsiteY9" fmla="*/ 745693 h 1215331"/>
                <a:gd name="connsiteX10" fmla="*/ 2062829 w 4849235"/>
                <a:gd name="connsiteY10" fmla="*/ 634801 h 1215331"/>
                <a:gd name="connsiteX11" fmla="*/ 2188808 w 4849235"/>
                <a:gd name="connsiteY11" fmla="*/ 510872 h 1215331"/>
                <a:gd name="connsiteX12" fmla="*/ 2335939 w 4849235"/>
                <a:gd name="connsiteY12" fmla="*/ 435835 h 1215331"/>
                <a:gd name="connsiteX13" fmla="*/ 2467006 w 4849235"/>
                <a:gd name="connsiteY13" fmla="*/ 332147 h 1215331"/>
                <a:gd name="connsiteX14" fmla="*/ 2622573 w 4849235"/>
                <a:gd name="connsiteY14" fmla="*/ 240848 h 1215331"/>
                <a:gd name="connsiteX15" fmla="*/ 2942394 w 4849235"/>
                <a:gd name="connsiteY15" fmla="*/ 97866 h 1215331"/>
                <a:gd name="connsiteX16" fmla="*/ 3275489 w 4849235"/>
                <a:gd name="connsiteY16" fmla="*/ 3127 h 1215331"/>
                <a:gd name="connsiteX17" fmla="*/ 3712296 w 4849235"/>
                <a:gd name="connsiteY17" fmla="*/ 115111 h 1215331"/>
                <a:gd name="connsiteX18" fmla="*/ 4033205 w 4849235"/>
                <a:gd name="connsiteY18" fmla="*/ 339085 h 1215331"/>
                <a:gd name="connsiteX19" fmla="*/ 4303768 w 4849235"/>
                <a:gd name="connsiteY19" fmla="*/ 406261 h 1215331"/>
                <a:gd name="connsiteX20" fmla="*/ 4476826 w 4849235"/>
                <a:gd name="connsiteY20" fmla="*/ 428636 h 1215331"/>
                <a:gd name="connsiteX21" fmla="*/ 4698429 w 4849235"/>
                <a:gd name="connsiteY21" fmla="*/ 406201 h 1215331"/>
                <a:gd name="connsiteX22" fmla="*/ 4849235 w 4849235"/>
                <a:gd name="connsiteY22" fmla="*/ 388954 h 1215331"/>
                <a:gd name="connsiteX0" fmla="*/ 0 w 4849235"/>
                <a:gd name="connsiteY0" fmla="*/ 1206989 h 1215331"/>
                <a:gd name="connsiteX1" fmla="*/ 191179 w 4849235"/>
                <a:gd name="connsiteY1" fmla="*/ 1212175 h 1215331"/>
                <a:gd name="connsiteX2" fmla="*/ 358452 w 4849235"/>
                <a:gd name="connsiteY2" fmla="*/ 1184615 h 1215331"/>
                <a:gd name="connsiteX3" fmla="*/ 500706 w 4849235"/>
                <a:gd name="connsiteY3" fmla="*/ 1190781 h 1215331"/>
                <a:gd name="connsiteX4" fmla="*/ 848423 w 4849235"/>
                <a:gd name="connsiteY4" fmla="*/ 1139813 h 1215331"/>
                <a:gd name="connsiteX5" fmla="*/ 1030418 w 4849235"/>
                <a:gd name="connsiteY5" fmla="*/ 1075688 h 1215331"/>
                <a:gd name="connsiteX6" fmla="*/ 1203669 w 4849235"/>
                <a:gd name="connsiteY6" fmla="*/ 967582 h 1215331"/>
                <a:gd name="connsiteX7" fmla="*/ 1446880 w 4849235"/>
                <a:gd name="connsiteY7" fmla="*/ 893145 h 1215331"/>
                <a:gd name="connsiteX8" fmla="*/ 1640391 w 4849235"/>
                <a:gd name="connsiteY8" fmla="*/ 834261 h 1215331"/>
                <a:gd name="connsiteX9" fmla="*/ 1851828 w 4849235"/>
                <a:gd name="connsiteY9" fmla="*/ 745693 h 1215331"/>
                <a:gd name="connsiteX10" fmla="*/ 2062829 w 4849235"/>
                <a:gd name="connsiteY10" fmla="*/ 634801 h 1215331"/>
                <a:gd name="connsiteX11" fmla="*/ 2229327 w 4849235"/>
                <a:gd name="connsiteY11" fmla="*/ 560421 h 1215331"/>
                <a:gd name="connsiteX12" fmla="*/ 2335939 w 4849235"/>
                <a:gd name="connsiteY12" fmla="*/ 435835 h 1215331"/>
                <a:gd name="connsiteX13" fmla="*/ 2467006 w 4849235"/>
                <a:gd name="connsiteY13" fmla="*/ 332147 h 1215331"/>
                <a:gd name="connsiteX14" fmla="*/ 2622573 w 4849235"/>
                <a:gd name="connsiteY14" fmla="*/ 240848 h 1215331"/>
                <a:gd name="connsiteX15" fmla="*/ 2942394 w 4849235"/>
                <a:gd name="connsiteY15" fmla="*/ 97866 h 1215331"/>
                <a:gd name="connsiteX16" fmla="*/ 3275489 w 4849235"/>
                <a:gd name="connsiteY16" fmla="*/ 3127 h 1215331"/>
                <a:gd name="connsiteX17" fmla="*/ 3712296 w 4849235"/>
                <a:gd name="connsiteY17" fmla="*/ 115111 h 1215331"/>
                <a:gd name="connsiteX18" fmla="*/ 4033205 w 4849235"/>
                <a:gd name="connsiteY18" fmla="*/ 339085 h 1215331"/>
                <a:gd name="connsiteX19" fmla="*/ 4303768 w 4849235"/>
                <a:gd name="connsiteY19" fmla="*/ 406261 h 1215331"/>
                <a:gd name="connsiteX20" fmla="*/ 4476826 w 4849235"/>
                <a:gd name="connsiteY20" fmla="*/ 428636 h 1215331"/>
                <a:gd name="connsiteX21" fmla="*/ 4698429 w 4849235"/>
                <a:gd name="connsiteY21" fmla="*/ 406201 h 1215331"/>
                <a:gd name="connsiteX22" fmla="*/ 4849235 w 4849235"/>
                <a:gd name="connsiteY22" fmla="*/ 388954 h 121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49235" h="1215331">
                  <a:moveTo>
                    <a:pt x="0" y="1206989"/>
                  </a:moveTo>
                  <a:cubicBezTo>
                    <a:pt x="33191" y="1218477"/>
                    <a:pt x="131437" y="1215904"/>
                    <a:pt x="191179" y="1212175"/>
                  </a:cubicBezTo>
                  <a:cubicBezTo>
                    <a:pt x="250921" y="1208446"/>
                    <a:pt x="306864" y="1188181"/>
                    <a:pt x="358452" y="1184615"/>
                  </a:cubicBezTo>
                  <a:cubicBezTo>
                    <a:pt x="410040" y="1181049"/>
                    <a:pt x="419044" y="1198248"/>
                    <a:pt x="500706" y="1190781"/>
                  </a:cubicBezTo>
                  <a:cubicBezTo>
                    <a:pt x="582368" y="1183314"/>
                    <a:pt x="760138" y="1158995"/>
                    <a:pt x="848423" y="1139813"/>
                  </a:cubicBezTo>
                  <a:cubicBezTo>
                    <a:pt x="936708" y="1120631"/>
                    <a:pt x="971210" y="1104393"/>
                    <a:pt x="1030418" y="1075688"/>
                  </a:cubicBezTo>
                  <a:cubicBezTo>
                    <a:pt x="1089626" y="1046983"/>
                    <a:pt x="1134259" y="998006"/>
                    <a:pt x="1203669" y="967582"/>
                  </a:cubicBezTo>
                  <a:cubicBezTo>
                    <a:pt x="1273079" y="937158"/>
                    <a:pt x="1385348" y="933619"/>
                    <a:pt x="1446880" y="893145"/>
                  </a:cubicBezTo>
                  <a:cubicBezTo>
                    <a:pt x="1446890" y="893140"/>
                    <a:pt x="1617138" y="842012"/>
                    <a:pt x="1640391" y="834261"/>
                  </a:cubicBezTo>
                  <a:lnTo>
                    <a:pt x="1851828" y="745693"/>
                  </a:lnTo>
                  <a:cubicBezTo>
                    <a:pt x="1949295" y="680714"/>
                    <a:pt x="1885262" y="693989"/>
                    <a:pt x="2062829" y="634801"/>
                  </a:cubicBezTo>
                  <a:cubicBezTo>
                    <a:pt x="2109324" y="614137"/>
                    <a:pt x="2183809" y="593582"/>
                    <a:pt x="2229327" y="560421"/>
                  </a:cubicBezTo>
                  <a:cubicBezTo>
                    <a:pt x="2274845" y="527260"/>
                    <a:pt x="2296326" y="473881"/>
                    <a:pt x="2335939" y="435835"/>
                  </a:cubicBezTo>
                  <a:cubicBezTo>
                    <a:pt x="2375552" y="397789"/>
                    <a:pt x="2419234" y="364645"/>
                    <a:pt x="2467006" y="332147"/>
                  </a:cubicBezTo>
                  <a:cubicBezTo>
                    <a:pt x="2514778" y="299649"/>
                    <a:pt x="2543342" y="279895"/>
                    <a:pt x="2622573" y="240848"/>
                  </a:cubicBezTo>
                  <a:cubicBezTo>
                    <a:pt x="2701804" y="201801"/>
                    <a:pt x="2833575" y="137486"/>
                    <a:pt x="2942394" y="97866"/>
                  </a:cubicBezTo>
                  <a:cubicBezTo>
                    <a:pt x="3051213" y="58246"/>
                    <a:pt x="2918617" y="24119"/>
                    <a:pt x="3275489" y="3127"/>
                  </a:cubicBezTo>
                  <a:cubicBezTo>
                    <a:pt x="3544126" y="-7788"/>
                    <a:pt x="3353362" y="5419"/>
                    <a:pt x="3712296" y="115111"/>
                  </a:cubicBezTo>
                  <a:cubicBezTo>
                    <a:pt x="3755737" y="116559"/>
                    <a:pt x="3934626" y="290560"/>
                    <a:pt x="4033205" y="339085"/>
                  </a:cubicBezTo>
                  <a:cubicBezTo>
                    <a:pt x="4131784" y="387610"/>
                    <a:pt x="4229831" y="391336"/>
                    <a:pt x="4303768" y="406261"/>
                  </a:cubicBezTo>
                  <a:cubicBezTo>
                    <a:pt x="4377705" y="421186"/>
                    <a:pt x="4418928" y="428646"/>
                    <a:pt x="4476826" y="428636"/>
                  </a:cubicBezTo>
                  <a:cubicBezTo>
                    <a:pt x="4534724" y="428626"/>
                    <a:pt x="4636361" y="412815"/>
                    <a:pt x="4698429" y="406201"/>
                  </a:cubicBezTo>
                  <a:cubicBezTo>
                    <a:pt x="4760497" y="399587"/>
                    <a:pt x="4808820" y="375482"/>
                    <a:pt x="4849235" y="388954"/>
                  </a:cubicBezTo>
                </a:path>
              </a:pathLst>
            </a:custGeom>
            <a:noFill/>
            <a:ln w="254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14" name="TextBox 13"/>
            <p:cNvSpPr txBox="1"/>
            <p:nvPr/>
          </p:nvSpPr>
          <p:spPr>
            <a:xfrm>
              <a:off x="7228576" y="2471097"/>
              <a:ext cx="653263" cy="32662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smtClean="0">
                  <a:solidFill>
                    <a:srgbClr val="C00000"/>
                  </a:solidFill>
                </a:rPr>
                <a:t>Ideal</a:t>
              </a:r>
              <a:endParaRPr lang="en-US" sz="1400" b="1" dirty="0">
                <a:solidFill>
                  <a:srgbClr val="C00000"/>
                </a:solidFill>
              </a:endParaRPr>
            </a:p>
          </p:txBody>
        </p:sp>
      </p:grpSp>
    </p:spTree>
    <p:extLst>
      <p:ext uri="{BB962C8B-B14F-4D97-AF65-F5344CB8AC3E}">
        <p14:creationId xmlns:p14="http://schemas.microsoft.com/office/powerpoint/2010/main" val="189082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p:cNvSpPr txBox="1">
            <a:spLocks/>
          </p:cNvSpPr>
          <p:nvPr/>
        </p:nvSpPr>
        <p:spPr>
          <a:xfrm>
            <a:off x="368490" y="1426423"/>
            <a:ext cx="4112289" cy="431839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charset="0"/>
              <a:buChar char="•"/>
            </a:pPr>
            <a:r>
              <a:rPr lang="en-US" dirty="0" smtClean="0"/>
              <a:t>Implementation of </a:t>
            </a:r>
            <a:r>
              <a:rPr lang="en-US" b="1" dirty="0" smtClean="0"/>
              <a:t>Prescribing Guidelines</a:t>
            </a:r>
            <a:r>
              <a:rPr lang="en-US" dirty="0"/>
              <a:t> </a:t>
            </a:r>
            <a:r>
              <a:rPr lang="en-US" dirty="0" smtClean="0"/>
              <a:t>by insurers, health systems, clinics, &amp; hospitals </a:t>
            </a:r>
          </a:p>
          <a:p>
            <a:pPr marL="742950" lvl="1" indent="-285750">
              <a:buFont typeface="Arial" charset="0"/>
              <a:buChar char="•"/>
            </a:pPr>
            <a:r>
              <a:rPr lang="en-US" sz="2300" dirty="0" smtClean="0"/>
              <a:t>2013 Medical Board of CA</a:t>
            </a:r>
          </a:p>
          <a:p>
            <a:pPr marL="742950" lvl="1" indent="-285750">
              <a:buFont typeface="Arial" charset="0"/>
              <a:buChar char="•"/>
            </a:pPr>
            <a:r>
              <a:rPr lang="en-US" sz="2300" dirty="0" smtClean="0"/>
              <a:t>2016 CDC guidelines</a:t>
            </a:r>
          </a:p>
          <a:p>
            <a:pPr marL="285750" indent="-285750">
              <a:buFont typeface="Arial" charset="0"/>
              <a:buChar char="•"/>
            </a:pPr>
            <a:r>
              <a:rPr lang="en-US" dirty="0" smtClean="0"/>
              <a:t>Public Health Efforts: </a:t>
            </a:r>
          </a:p>
          <a:p>
            <a:pPr marL="742950" lvl="1" indent="-285750">
              <a:buFont typeface="Arial" charset="0"/>
              <a:buChar char="•"/>
            </a:pPr>
            <a:r>
              <a:rPr lang="en-US" sz="2300" dirty="0" smtClean="0"/>
              <a:t>Surveillance/Research</a:t>
            </a:r>
            <a:endParaRPr lang="en-US" sz="2300" dirty="0"/>
          </a:p>
          <a:p>
            <a:pPr marL="742950" lvl="1" indent="-285750">
              <a:buFont typeface="Arial" charset="0"/>
              <a:buChar char="•"/>
            </a:pPr>
            <a:r>
              <a:rPr lang="en-US" sz="2300" dirty="0"/>
              <a:t>Naloxone Distribution</a:t>
            </a:r>
          </a:p>
          <a:p>
            <a:pPr marL="742950" lvl="1" indent="-285750">
              <a:buFont typeface="Arial" charset="0"/>
              <a:buChar char="•"/>
            </a:pPr>
            <a:r>
              <a:rPr lang="en-US" sz="2300" dirty="0"/>
              <a:t>Needle Exchange Program (in process</a:t>
            </a:r>
            <a:r>
              <a:rPr lang="en-US" sz="2300" dirty="0" smtClean="0"/>
              <a:t>)</a:t>
            </a:r>
            <a:endParaRPr lang="en-US" sz="2300" dirty="0"/>
          </a:p>
        </p:txBody>
      </p:sp>
      <p:sp>
        <p:nvSpPr>
          <p:cNvPr id="36" name="Title 1"/>
          <p:cNvSpPr txBox="1">
            <a:spLocks/>
          </p:cNvSpPr>
          <p:nvPr/>
        </p:nvSpPr>
        <p:spPr>
          <a:xfrm>
            <a:off x="12741" y="-4488"/>
            <a:ext cx="12149391" cy="12893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accent2">
                    <a:lumMod val="75000"/>
                  </a:schemeClr>
                </a:solidFill>
                <a:latin typeface="+mn-lt"/>
              </a:rPr>
              <a:t>Solano County Efforts:</a:t>
            </a:r>
            <a:endParaRPr lang="en-US" b="1" dirty="0">
              <a:solidFill>
                <a:schemeClr val="accent2">
                  <a:lumMod val="75000"/>
                </a:schemeClr>
              </a:solidFill>
              <a:latin typeface="+mn-lt"/>
            </a:endParaRPr>
          </a:p>
        </p:txBody>
      </p:sp>
      <p:sp>
        <p:nvSpPr>
          <p:cNvPr id="41" name="Content Placeholder 2"/>
          <p:cNvSpPr txBox="1">
            <a:spLocks/>
          </p:cNvSpPr>
          <p:nvPr/>
        </p:nvSpPr>
        <p:spPr>
          <a:xfrm>
            <a:off x="4449174" y="1426423"/>
            <a:ext cx="3644530" cy="4556934"/>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charset="0"/>
              <a:buChar char="•"/>
            </a:pPr>
            <a:r>
              <a:rPr lang="en-US" dirty="0"/>
              <a:t>Medmark: Expansion of </a:t>
            </a:r>
            <a:r>
              <a:rPr lang="en-US" b="1" dirty="0"/>
              <a:t>Medication-Assisted Treatment</a:t>
            </a:r>
            <a:r>
              <a:rPr lang="en-US" dirty="0"/>
              <a:t> (MAT) (Hub &amp; Spoke Model)</a:t>
            </a:r>
          </a:p>
          <a:p>
            <a:pPr marL="285750" indent="-285750">
              <a:buFont typeface="Arial" charset="0"/>
              <a:buChar char="•"/>
            </a:pPr>
            <a:r>
              <a:rPr lang="en-US" dirty="0" smtClean="0"/>
              <a:t>DOJ: </a:t>
            </a:r>
            <a:r>
              <a:rPr lang="en-US" b="1" dirty="0" smtClean="0"/>
              <a:t>CURES</a:t>
            </a:r>
            <a:r>
              <a:rPr lang="en-US" dirty="0" smtClean="0"/>
              <a:t> </a:t>
            </a:r>
            <a:r>
              <a:rPr lang="en-US" b="1" dirty="0" smtClean="0"/>
              <a:t>Mandates</a:t>
            </a:r>
            <a:r>
              <a:rPr lang="en-US" dirty="0"/>
              <a:t> </a:t>
            </a:r>
            <a:r>
              <a:rPr lang="en-US" dirty="0" smtClean="0"/>
              <a:t>&amp; Improvements</a:t>
            </a:r>
          </a:p>
          <a:p>
            <a:pPr marL="285750" indent="-285750">
              <a:buFont typeface="Arial" charset="0"/>
              <a:buChar char="•"/>
            </a:pPr>
            <a:r>
              <a:rPr lang="en-US" dirty="0"/>
              <a:t>Collaborative Efforts from Insurers, </a:t>
            </a:r>
            <a:r>
              <a:rPr lang="en-US" dirty="0" smtClean="0"/>
              <a:t>Law </a:t>
            </a:r>
            <a:r>
              <a:rPr lang="en-US" dirty="0"/>
              <a:t>Enforcement, Medical </a:t>
            </a:r>
            <a:r>
              <a:rPr lang="en-US" dirty="0" smtClean="0"/>
              <a:t>Society, Courts, and </a:t>
            </a:r>
            <a:r>
              <a:rPr lang="en-US" dirty="0"/>
              <a:t>Community </a:t>
            </a:r>
            <a:r>
              <a:rPr lang="en-US" dirty="0" smtClean="0"/>
              <a:t>Advocates</a:t>
            </a:r>
            <a:endParaRPr lang="en-US" dirty="0"/>
          </a:p>
          <a:p>
            <a:pPr marL="285750" indent="-285750">
              <a:buFont typeface="Arial" charset="0"/>
              <a:buChar char="•"/>
            </a:pPr>
            <a:endParaRPr lang="en-US" dirty="0"/>
          </a:p>
          <a:p>
            <a:pPr marL="285750" indent="-285750">
              <a:buFont typeface="Arial" charset="0"/>
              <a:buChar char="•"/>
            </a:pPr>
            <a:endParaRPr lang="en-US" dirty="0" smtClean="0"/>
          </a:p>
        </p:txBody>
      </p:sp>
      <p:sp>
        <p:nvSpPr>
          <p:cNvPr id="42" name="Content Placeholder 2"/>
          <p:cNvSpPr txBox="1">
            <a:spLocks/>
          </p:cNvSpPr>
          <p:nvPr/>
        </p:nvSpPr>
        <p:spPr>
          <a:xfrm>
            <a:off x="8796823" y="2112222"/>
            <a:ext cx="2971106" cy="2459779"/>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200" b="1" dirty="0" smtClean="0">
                <a:solidFill>
                  <a:schemeClr val="accent2">
                    <a:lumMod val="75000"/>
                  </a:schemeClr>
                </a:solidFill>
              </a:rPr>
              <a:t>2018:</a:t>
            </a:r>
          </a:p>
          <a:p>
            <a:pPr marL="0" indent="0" algn="ctr">
              <a:buNone/>
            </a:pPr>
            <a:r>
              <a:rPr lang="en-US" sz="3200" dirty="0" smtClean="0">
                <a:solidFill>
                  <a:schemeClr val="accent2">
                    <a:lumMod val="75000"/>
                  </a:schemeClr>
                </a:solidFill>
              </a:rPr>
              <a:t>Launch of an  </a:t>
            </a:r>
            <a:r>
              <a:rPr lang="en-US" sz="3200" b="1" dirty="0" smtClean="0">
                <a:solidFill>
                  <a:schemeClr val="accent2">
                    <a:lumMod val="75000"/>
                  </a:schemeClr>
                </a:solidFill>
              </a:rPr>
              <a:t>Inter-agency</a:t>
            </a:r>
            <a:r>
              <a:rPr lang="en-US" sz="3200" dirty="0" smtClean="0">
                <a:solidFill>
                  <a:schemeClr val="accent2">
                    <a:lumMod val="75000"/>
                  </a:schemeClr>
                </a:solidFill>
              </a:rPr>
              <a:t> </a:t>
            </a:r>
            <a:r>
              <a:rPr lang="en-US" sz="3200" b="1" dirty="0" smtClean="0">
                <a:solidFill>
                  <a:schemeClr val="accent2">
                    <a:lumMod val="75000"/>
                  </a:schemeClr>
                </a:solidFill>
              </a:rPr>
              <a:t>Solano Opioid Coalition</a:t>
            </a:r>
            <a:endParaRPr lang="en-US" sz="3200" dirty="0" smtClean="0">
              <a:solidFill>
                <a:schemeClr val="accent2">
                  <a:lumMod val="75000"/>
                </a:schemeClr>
              </a:solidFill>
            </a:endParaRPr>
          </a:p>
        </p:txBody>
      </p:sp>
      <p:pic>
        <p:nvPicPr>
          <p:cNvPr id="4" name="Picture 3"/>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9449" b="89764" l="1511" r="98741"/>
                    </a14:imgEffect>
                  </a14:imgLayer>
                </a14:imgProps>
              </a:ext>
              <a:ext uri="{28A0092B-C50C-407E-A947-70E740481C1C}">
                <a14:useLocalDpi xmlns:a14="http://schemas.microsoft.com/office/drawing/2010/main" val="0"/>
              </a:ext>
            </a:extLst>
          </a:blip>
          <a:stretch>
            <a:fillRect/>
          </a:stretch>
        </p:blipFill>
        <p:spPr>
          <a:xfrm rot="16200000">
            <a:off x="6000083" y="2804477"/>
            <a:ext cx="4779225" cy="1578538"/>
          </a:xfrm>
          <a:prstGeom prst="rect">
            <a:avLst/>
          </a:prstGeom>
        </p:spPr>
      </p:pic>
      <p:cxnSp>
        <p:nvCxnSpPr>
          <p:cNvPr id="3" name="Straight Connector 2"/>
          <p:cNvCxnSpPr/>
          <p:nvPr/>
        </p:nvCxnSpPr>
        <p:spPr>
          <a:xfrm>
            <a:off x="4421145" y="1307155"/>
            <a:ext cx="0" cy="4556936"/>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0157" y="1307155"/>
            <a:ext cx="0" cy="4556936"/>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767929" y="1307155"/>
            <a:ext cx="0" cy="4556936"/>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9685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p:cNvSpPr txBox="1">
            <a:spLocks/>
          </p:cNvSpPr>
          <p:nvPr/>
        </p:nvSpPr>
        <p:spPr>
          <a:xfrm>
            <a:off x="769156" y="1426423"/>
            <a:ext cx="5339037" cy="443766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dirty="0" smtClean="0"/>
              <a:t>Positive Signs:</a:t>
            </a:r>
          </a:p>
          <a:p>
            <a:pPr marL="285750" indent="-285750">
              <a:buFont typeface="Arial" charset="0"/>
              <a:buChar char="•"/>
            </a:pPr>
            <a:r>
              <a:rPr lang="en-US" sz="2300" dirty="0" smtClean="0"/>
              <a:t>Continued decrease in overdose deaths and prescriptions</a:t>
            </a:r>
          </a:p>
          <a:p>
            <a:pPr marL="285750" indent="-285750">
              <a:buFont typeface="Arial" charset="0"/>
              <a:buChar char="•"/>
            </a:pPr>
            <a:r>
              <a:rPr lang="en-US" sz="2300" dirty="0" smtClean="0"/>
              <a:t>We have systems in place to expand MAT services with Telehealth for additional access</a:t>
            </a:r>
          </a:p>
          <a:p>
            <a:pPr marL="285750" indent="-285750">
              <a:buFont typeface="Arial" charset="0"/>
              <a:buChar char="•"/>
            </a:pPr>
            <a:r>
              <a:rPr lang="en-US" sz="2300" dirty="0" smtClean="0"/>
              <a:t>We have started an interagency collaboration to address multiple aspects of the opioid epidemic </a:t>
            </a:r>
          </a:p>
          <a:p>
            <a:pPr marL="285750" indent="-285750">
              <a:buFont typeface="Arial" charset="0"/>
              <a:buChar char="•"/>
            </a:pPr>
            <a:r>
              <a:rPr lang="en-US" sz="2300" dirty="0"/>
              <a:t>We have plans in place for starting several evidence-based </a:t>
            </a:r>
            <a:r>
              <a:rPr lang="en-US" sz="2300" dirty="0" smtClean="0"/>
              <a:t>strategies</a:t>
            </a:r>
          </a:p>
          <a:p>
            <a:pPr marL="285750" indent="-285750">
              <a:buFont typeface="Arial" charset="0"/>
              <a:buChar char="•"/>
            </a:pPr>
            <a:r>
              <a:rPr lang="en-US" sz="2300" dirty="0" smtClean="0"/>
              <a:t>CURES features many updates, easier to use than ever</a:t>
            </a:r>
          </a:p>
          <a:p>
            <a:pPr marL="285750" indent="-285750">
              <a:buFont typeface="Arial" charset="0"/>
              <a:buChar char="•"/>
            </a:pPr>
            <a:endParaRPr lang="en-US" sz="2300" dirty="0"/>
          </a:p>
        </p:txBody>
      </p:sp>
      <p:sp>
        <p:nvSpPr>
          <p:cNvPr id="36" name="Title 1"/>
          <p:cNvSpPr txBox="1">
            <a:spLocks/>
          </p:cNvSpPr>
          <p:nvPr/>
        </p:nvSpPr>
        <p:spPr>
          <a:xfrm>
            <a:off x="12741" y="-4488"/>
            <a:ext cx="12149391" cy="12893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accent2">
                    <a:lumMod val="75000"/>
                  </a:schemeClr>
                </a:solidFill>
                <a:latin typeface="+mn-lt"/>
              </a:rPr>
              <a:t>Conclusions:</a:t>
            </a:r>
            <a:endParaRPr lang="en-US" b="1" dirty="0">
              <a:solidFill>
                <a:schemeClr val="accent2">
                  <a:lumMod val="75000"/>
                </a:schemeClr>
              </a:solidFill>
              <a:latin typeface="+mn-lt"/>
            </a:endParaRPr>
          </a:p>
        </p:txBody>
      </p:sp>
      <p:sp>
        <p:nvSpPr>
          <p:cNvPr id="41" name="Content Placeholder 2"/>
          <p:cNvSpPr txBox="1">
            <a:spLocks/>
          </p:cNvSpPr>
          <p:nvPr/>
        </p:nvSpPr>
        <p:spPr>
          <a:xfrm>
            <a:off x="6400800" y="1315591"/>
            <a:ext cx="5115916" cy="4556934"/>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dirty="0" smtClean="0"/>
              <a:t>Ongoing Concerns:</a:t>
            </a:r>
          </a:p>
          <a:p>
            <a:pPr marL="285750" indent="-285750">
              <a:buFont typeface="Arial" charset="0"/>
              <a:buChar char="•"/>
            </a:pPr>
            <a:r>
              <a:rPr lang="en-US" sz="2300" dirty="0" smtClean="0"/>
              <a:t>Increasing heroin-related ED Visits, hospitalizations, and deaths</a:t>
            </a:r>
          </a:p>
          <a:p>
            <a:pPr marL="285750" indent="-285750">
              <a:buFont typeface="Arial" charset="0"/>
              <a:buChar char="•"/>
            </a:pPr>
            <a:r>
              <a:rPr lang="en-US" sz="2300" dirty="0" smtClean="0"/>
              <a:t>Solano County opioid-related hospitalization &amp; ED visit rates above CA averages</a:t>
            </a:r>
          </a:p>
          <a:p>
            <a:pPr marL="285750" indent="-285750">
              <a:buFont typeface="Arial" charset="0"/>
              <a:buChar char="•"/>
            </a:pPr>
            <a:r>
              <a:rPr lang="en-US" sz="2300" dirty="0"/>
              <a:t>Solano County identified as part of the Eastern District of CA, with high wholesale distribution of illegal drugs </a:t>
            </a:r>
          </a:p>
          <a:p>
            <a:pPr marL="285750" indent="-285750">
              <a:buFont typeface="Arial" charset="0"/>
              <a:buChar char="•"/>
            </a:pPr>
            <a:r>
              <a:rPr lang="en-US" sz="2300" dirty="0" smtClean="0"/>
              <a:t>Signs of the 3</a:t>
            </a:r>
            <a:r>
              <a:rPr lang="en-US" sz="2300" baseline="30000" dirty="0" smtClean="0"/>
              <a:t>rd</a:t>
            </a:r>
            <a:r>
              <a:rPr lang="en-US" sz="2300" dirty="0" smtClean="0"/>
              <a:t> wave of the opioid epidemic may have reached CA</a:t>
            </a:r>
          </a:p>
          <a:p>
            <a:pPr marL="285750" indent="-285750">
              <a:buFont typeface="Arial" charset="0"/>
              <a:buChar char="•"/>
            </a:pPr>
            <a:endParaRPr lang="en-US" sz="2300" dirty="0"/>
          </a:p>
          <a:p>
            <a:pPr marL="285750" indent="-285750">
              <a:buFont typeface="Arial" charset="0"/>
              <a:buChar char="•"/>
            </a:pPr>
            <a:endParaRPr lang="en-US" dirty="0" smtClean="0"/>
          </a:p>
        </p:txBody>
      </p:sp>
      <p:cxnSp>
        <p:nvCxnSpPr>
          <p:cNvPr id="3" name="Straight Connector 2"/>
          <p:cNvCxnSpPr/>
          <p:nvPr/>
        </p:nvCxnSpPr>
        <p:spPr>
          <a:xfrm>
            <a:off x="6254496" y="1426423"/>
            <a:ext cx="0" cy="4556936"/>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68739" y="1315591"/>
            <a:ext cx="0" cy="4556936"/>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23164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12192000" cy="14478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accent2">
                    <a:lumMod val="75000"/>
                  </a:schemeClr>
                </a:solidFill>
                <a:latin typeface="+mn-lt"/>
              </a:rPr>
              <a:t>2018 CDC Report on Successful Strategies:</a:t>
            </a:r>
            <a:endParaRPr lang="en-US" b="1" dirty="0">
              <a:solidFill>
                <a:schemeClr val="accent2">
                  <a:lumMod val="75000"/>
                </a:schemeClr>
              </a:solidFill>
              <a:latin typeface="+mn-lt"/>
            </a:endParaRPr>
          </a:p>
        </p:txBody>
      </p:sp>
      <p:sp>
        <p:nvSpPr>
          <p:cNvPr id="4" name="Content Placeholder 2"/>
          <p:cNvSpPr txBox="1">
            <a:spLocks/>
          </p:cNvSpPr>
          <p:nvPr/>
        </p:nvSpPr>
        <p:spPr>
          <a:xfrm>
            <a:off x="1249080" y="1073426"/>
            <a:ext cx="10510529" cy="555597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500" dirty="0" smtClean="0">
              <a:solidFill>
                <a:srgbClr val="00B0F0"/>
              </a:solidFill>
            </a:endParaRPr>
          </a:p>
          <a:p>
            <a:pPr marL="0" indent="0">
              <a:buNone/>
            </a:pPr>
            <a:r>
              <a:rPr lang="en-US" dirty="0" smtClean="0"/>
              <a:t>Best Evidence-Based Strategies for Preventing Opioid Overdose </a:t>
            </a:r>
            <a:endParaRPr lang="en-US" sz="2200" dirty="0" smtClean="0"/>
          </a:p>
          <a:p>
            <a:pPr lvl="1"/>
            <a:r>
              <a:rPr lang="en-US" sz="2800" b="1" dirty="0" smtClean="0"/>
              <a:t>Targeted Naloxone Distribution </a:t>
            </a:r>
          </a:p>
          <a:p>
            <a:pPr lvl="2"/>
            <a:r>
              <a:rPr lang="en-US" sz="2400" b="1" dirty="0" smtClean="0"/>
              <a:t>Treatment Centers</a:t>
            </a:r>
          </a:p>
          <a:p>
            <a:pPr lvl="2"/>
            <a:r>
              <a:rPr lang="en-US" sz="2400" b="1" dirty="0" smtClean="0"/>
              <a:t>Criminal Justice Settings</a:t>
            </a:r>
          </a:p>
          <a:p>
            <a:pPr lvl="1"/>
            <a:r>
              <a:rPr lang="en-US" sz="2800" b="1" dirty="0" smtClean="0"/>
              <a:t>Medication Assisted Treatment (MAT)</a:t>
            </a:r>
          </a:p>
          <a:p>
            <a:pPr lvl="2"/>
            <a:r>
              <a:rPr lang="en-US" sz="2400" b="1" dirty="0" smtClean="0"/>
              <a:t>Initiating Buprenorphine-based MAT in ERs</a:t>
            </a:r>
          </a:p>
          <a:p>
            <a:pPr lvl="2"/>
            <a:r>
              <a:rPr lang="en-US" sz="2400" b="1" dirty="0" smtClean="0"/>
              <a:t>Criminal Justice Setting and Upon Release</a:t>
            </a:r>
          </a:p>
          <a:p>
            <a:pPr lvl="1"/>
            <a:r>
              <a:rPr lang="en-US" sz="2800" b="1" dirty="0" smtClean="0"/>
              <a:t>Syringe </a:t>
            </a:r>
            <a:r>
              <a:rPr lang="en-US" sz="2800" b="1" dirty="0"/>
              <a:t>Services Programs</a:t>
            </a:r>
            <a:endParaRPr lang="en-US" sz="2200" b="1" dirty="0"/>
          </a:p>
          <a:p>
            <a:pPr lvl="1"/>
            <a:r>
              <a:rPr lang="en-US" sz="2800" b="1" dirty="0" smtClean="0"/>
              <a:t>Academic Detailing</a:t>
            </a:r>
          </a:p>
          <a:p>
            <a:pPr lvl="1"/>
            <a:r>
              <a:rPr lang="en-US" sz="2800" dirty="0"/>
              <a:t>Screening for Fentanyl in Routine Clinical Toxicology </a:t>
            </a:r>
            <a:r>
              <a:rPr lang="en-US" sz="2800" dirty="0" smtClean="0"/>
              <a:t>Tests</a:t>
            </a:r>
            <a:endParaRPr lang="en-US" sz="2800" b="1" dirty="0" smtClean="0"/>
          </a:p>
          <a:p>
            <a:pPr lvl="1"/>
            <a:r>
              <a:rPr lang="en-US" sz="2800" dirty="0" smtClean="0"/>
              <a:t>Eliminating Prior-Authorization Requirements for Opioid Use Disorder Treatment Medications</a:t>
            </a:r>
          </a:p>
          <a:p>
            <a:pPr lvl="1"/>
            <a:r>
              <a:rPr lang="en-US" sz="2800" dirty="0" smtClean="0"/>
              <a:t>911 Good Samaritan Laws</a:t>
            </a:r>
          </a:p>
        </p:txBody>
      </p:sp>
      <p:sp>
        <p:nvSpPr>
          <p:cNvPr id="5" name="TextBox 4"/>
          <p:cNvSpPr txBox="1"/>
          <p:nvPr/>
        </p:nvSpPr>
        <p:spPr>
          <a:xfrm>
            <a:off x="571500" y="6280812"/>
            <a:ext cx="6326257" cy="553998"/>
          </a:xfrm>
          <a:prstGeom prst="rect">
            <a:avLst/>
          </a:prstGeom>
          <a:noFill/>
        </p:spPr>
        <p:txBody>
          <a:bodyPr wrap="square" rtlCol="0">
            <a:spAutoFit/>
          </a:bodyPr>
          <a:lstStyle/>
          <a:p>
            <a:r>
              <a:rPr lang="en-US" sz="1200" dirty="0" smtClean="0"/>
              <a:t>Source: CDC. </a:t>
            </a:r>
            <a:r>
              <a:rPr lang="en-US" sz="1200" dirty="0">
                <a:hlinkClick r:id="rId3"/>
              </a:rPr>
              <a:t>http://www. cdc.gov/drugoverdose/pdf/pubs/2018-evidence-based-strategies.pdf.</a:t>
            </a:r>
            <a:endParaRPr lang="en-US" sz="1200" dirty="0"/>
          </a:p>
          <a:p>
            <a:endParaRPr lang="en-US" dirty="0"/>
          </a:p>
        </p:txBody>
      </p:sp>
      <p:sp>
        <p:nvSpPr>
          <p:cNvPr id="6" name="Frame 5"/>
          <p:cNvSpPr/>
          <p:nvPr/>
        </p:nvSpPr>
        <p:spPr>
          <a:xfrm>
            <a:off x="1305200" y="1700760"/>
            <a:ext cx="275196" cy="260042"/>
          </a:xfrm>
          <a:prstGeom prst="frame">
            <a:avLst/>
          </a:prstGeom>
          <a:solidFill>
            <a:srgbClr val="FFFF00"/>
          </a:solidFill>
          <a:ln>
            <a:solidFill>
              <a:srgbClr val="7030A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n>
                <a:solidFill>
                  <a:schemeClr val="tx1"/>
                </a:solidFill>
              </a:ln>
              <a:solidFill>
                <a:schemeClr val="tx1"/>
              </a:solidFill>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2500" b="90000" l="9524" r="89881"/>
                    </a14:imgEffect>
                  </a14:imgLayer>
                </a14:imgProps>
              </a:ext>
              <a:ext uri="{28A0092B-C50C-407E-A947-70E740481C1C}">
                <a14:useLocalDpi xmlns:a14="http://schemas.microsoft.com/office/drawing/2010/main"/>
              </a:ext>
            </a:extLst>
          </a:blip>
          <a:stretch>
            <a:fillRect/>
          </a:stretch>
        </p:blipFill>
        <p:spPr>
          <a:xfrm>
            <a:off x="1244243" y="1603270"/>
            <a:ext cx="452048" cy="408069"/>
          </a:xfrm>
          <a:prstGeom prst="rect">
            <a:avLst/>
          </a:prstGeom>
        </p:spPr>
      </p:pic>
      <p:sp>
        <p:nvSpPr>
          <p:cNvPr id="8" name="Frame 7"/>
          <p:cNvSpPr/>
          <p:nvPr/>
        </p:nvSpPr>
        <p:spPr>
          <a:xfrm>
            <a:off x="1306632" y="2848717"/>
            <a:ext cx="281662" cy="266152"/>
          </a:xfrm>
          <a:prstGeom prst="frame">
            <a:avLst/>
          </a:prstGeom>
          <a:solidFill>
            <a:srgbClr val="FFFF00"/>
          </a:solidFill>
          <a:ln>
            <a:solidFill>
              <a:srgbClr val="7030A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tx1"/>
              </a:solidFill>
            </a:endParaRP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2500" b="90000" l="9524" r="89881"/>
                    </a14:imgEffect>
                  </a14:imgLayer>
                </a14:imgProps>
              </a:ext>
              <a:ext uri="{28A0092B-C50C-407E-A947-70E740481C1C}">
                <a14:useLocalDpi xmlns:a14="http://schemas.microsoft.com/office/drawing/2010/main"/>
              </a:ext>
            </a:extLst>
          </a:blip>
          <a:stretch>
            <a:fillRect/>
          </a:stretch>
        </p:blipFill>
        <p:spPr>
          <a:xfrm>
            <a:off x="1244243" y="2748937"/>
            <a:ext cx="462669" cy="417657"/>
          </a:xfrm>
          <a:prstGeom prst="rect">
            <a:avLst/>
          </a:prstGeom>
        </p:spPr>
      </p:pic>
      <p:sp>
        <p:nvSpPr>
          <p:cNvPr id="10" name="Frame 9"/>
          <p:cNvSpPr/>
          <p:nvPr/>
        </p:nvSpPr>
        <p:spPr>
          <a:xfrm>
            <a:off x="1853841" y="2090824"/>
            <a:ext cx="260281" cy="245949"/>
          </a:xfrm>
          <a:prstGeom prst="frame">
            <a:avLst/>
          </a:prstGeom>
          <a:solidFill>
            <a:srgbClr val="FFFF00"/>
          </a:solidFill>
          <a:ln>
            <a:solidFill>
              <a:srgbClr val="7030A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n>
                <a:solidFill>
                  <a:schemeClr val="tx1"/>
                </a:solidFill>
              </a:ln>
              <a:solidFill>
                <a:schemeClr val="tx1"/>
              </a:solidFill>
            </a:endParaRPr>
          </a:p>
        </p:txBody>
      </p:sp>
      <p:sp>
        <p:nvSpPr>
          <p:cNvPr id="11" name="Frame 10"/>
          <p:cNvSpPr/>
          <p:nvPr/>
        </p:nvSpPr>
        <p:spPr>
          <a:xfrm>
            <a:off x="1307862" y="4810918"/>
            <a:ext cx="274320" cy="274320"/>
          </a:xfrm>
          <a:prstGeom prst="frame">
            <a:avLst/>
          </a:prstGeom>
          <a:solidFill>
            <a:srgbClr val="FFFF00"/>
          </a:solidFill>
          <a:ln>
            <a:solidFill>
              <a:srgbClr val="7030A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n>
                <a:solidFill>
                  <a:schemeClr val="tx1"/>
                </a:solidFill>
              </a:ln>
              <a:solidFill>
                <a:schemeClr val="tx1"/>
              </a:solidFill>
            </a:endParaRPr>
          </a:p>
        </p:txBody>
      </p:sp>
      <p:sp>
        <p:nvSpPr>
          <p:cNvPr id="12" name="Frame 11"/>
          <p:cNvSpPr/>
          <p:nvPr/>
        </p:nvSpPr>
        <p:spPr>
          <a:xfrm>
            <a:off x="1853841" y="2475069"/>
            <a:ext cx="260281" cy="245949"/>
          </a:xfrm>
          <a:prstGeom prst="frame">
            <a:avLst/>
          </a:prstGeom>
          <a:solidFill>
            <a:srgbClr val="FFFF00"/>
          </a:solidFill>
          <a:ln>
            <a:solidFill>
              <a:srgbClr val="7030A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n>
                <a:solidFill>
                  <a:schemeClr val="tx1"/>
                </a:solidFill>
              </a:ln>
              <a:solidFill>
                <a:schemeClr val="tx1"/>
              </a:solidFill>
            </a:endParaRPr>
          </a:p>
        </p:txBody>
      </p:sp>
      <p:sp>
        <p:nvSpPr>
          <p:cNvPr id="13" name="Frame 12"/>
          <p:cNvSpPr/>
          <p:nvPr/>
        </p:nvSpPr>
        <p:spPr>
          <a:xfrm>
            <a:off x="1847217" y="3197379"/>
            <a:ext cx="260281" cy="245949"/>
          </a:xfrm>
          <a:prstGeom prst="frame">
            <a:avLst/>
          </a:prstGeom>
          <a:solidFill>
            <a:srgbClr val="FFFF00"/>
          </a:solidFill>
          <a:ln>
            <a:solidFill>
              <a:srgbClr val="7030A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n>
                <a:solidFill>
                  <a:schemeClr val="tx1"/>
                </a:solidFill>
              </a:ln>
              <a:solidFill>
                <a:schemeClr val="tx1"/>
              </a:solidFill>
            </a:endParaRPr>
          </a:p>
        </p:txBody>
      </p:sp>
      <p:sp>
        <p:nvSpPr>
          <p:cNvPr id="14" name="Frame 13"/>
          <p:cNvSpPr/>
          <p:nvPr/>
        </p:nvSpPr>
        <p:spPr>
          <a:xfrm>
            <a:off x="1847217" y="3581624"/>
            <a:ext cx="260281" cy="245949"/>
          </a:xfrm>
          <a:prstGeom prst="frame">
            <a:avLst/>
          </a:prstGeom>
          <a:solidFill>
            <a:srgbClr val="FFFF00"/>
          </a:solidFill>
          <a:ln>
            <a:solidFill>
              <a:srgbClr val="7030A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n>
                <a:solidFill>
                  <a:schemeClr val="tx1"/>
                </a:solidFill>
              </a:ln>
              <a:solidFill>
                <a:schemeClr val="tx1"/>
              </a:solidFill>
            </a:endParaRPr>
          </a:p>
        </p:txBody>
      </p:sp>
      <p:sp>
        <p:nvSpPr>
          <p:cNvPr id="15" name="Frame 14"/>
          <p:cNvSpPr/>
          <p:nvPr/>
        </p:nvSpPr>
        <p:spPr>
          <a:xfrm>
            <a:off x="1306632" y="3919610"/>
            <a:ext cx="281662" cy="266152"/>
          </a:xfrm>
          <a:prstGeom prst="frame">
            <a:avLst/>
          </a:prstGeom>
          <a:solidFill>
            <a:srgbClr val="FFFF00"/>
          </a:solidFill>
          <a:ln>
            <a:solidFill>
              <a:srgbClr val="7030A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tx1"/>
              </a:solidFill>
            </a:endParaRPr>
          </a:p>
        </p:txBody>
      </p:sp>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2500" b="90000" l="9524" r="89881"/>
                    </a14:imgEffect>
                  </a14:imgLayer>
                </a14:imgProps>
              </a:ext>
              <a:ext uri="{28A0092B-C50C-407E-A947-70E740481C1C}">
                <a14:useLocalDpi xmlns:a14="http://schemas.microsoft.com/office/drawing/2010/main"/>
              </a:ext>
            </a:extLst>
          </a:blip>
          <a:stretch>
            <a:fillRect/>
          </a:stretch>
        </p:blipFill>
        <p:spPr>
          <a:xfrm>
            <a:off x="1244243" y="3819830"/>
            <a:ext cx="462669" cy="417657"/>
          </a:xfrm>
          <a:prstGeom prst="rect">
            <a:avLst/>
          </a:prstGeom>
        </p:spPr>
      </p:pic>
      <p:sp>
        <p:nvSpPr>
          <p:cNvPr id="17" name="Frame 16"/>
          <p:cNvSpPr/>
          <p:nvPr/>
        </p:nvSpPr>
        <p:spPr>
          <a:xfrm>
            <a:off x="1306632" y="4358681"/>
            <a:ext cx="281662" cy="266152"/>
          </a:xfrm>
          <a:prstGeom prst="frame">
            <a:avLst/>
          </a:prstGeom>
          <a:solidFill>
            <a:srgbClr val="FFFF00"/>
          </a:solidFill>
          <a:ln>
            <a:solidFill>
              <a:srgbClr val="7030A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tx1"/>
              </a:solidFill>
            </a:endParaRPr>
          </a:p>
        </p:txBody>
      </p:sp>
      <p:sp>
        <p:nvSpPr>
          <p:cNvPr id="18" name="Frame 17"/>
          <p:cNvSpPr/>
          <p:nvPr/>
        </p:nvSpPr>
        <p:spPr>
          <a:xfrm>
            <a:off x="1307862" y="5162098"/>
            <a:ext cx="274320" cy="274320"/>
          </a:xfrm>
          <a:prstGeom prst="frame">
            <a:avLst/>
          </a:prstGeom>
          <a:solidFill>
            <a:srgbClr val="FFFF00"/>
          </a:solidFill>
          <a:ln>
            <a:solidFill>
              <a:srgbClr val="7030A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n>
                <a:solidFill>
                  <a:schemeClr val="tx1"/>
                </a:solidFill>
              </a:ln>
              <a:solidFill>
                <a:schemeClr val="tx1"/>
              </a:solidFill>
            </a:endParaRPr>
          </a:p>
        </p:txBody>
      </p:sp>
      <p:sp>
        <p:nvSpPr>
          <p:cNvPr id="19" name="Frame 18"/>
          <p:cNvSpPr/>
          <p:nvPr/>
        </p:nvSpPr>
        <p:spPr>
          <a:xfrm>
            <a:off x="1327740" y="5890967"/>
            <a:ext cx="274320" cy="274320"/>
          </a:xfrm>
          <a:prstGeom prst="frame">
            <a:avLst/>
          </a:prstGeom>
          <a:solidFill>
            <a:srgbClr val="FFFF00"/>
          </a:solidFill>
          <a:ln>
            <a:solidFill>
              <a:srgbClr val="7030A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n>
                <a:solidFill>
                  <a:schemeClr val="tx1"/>
                </a:solidFill>
              </a:ln>
              <a:solidFill>
                <a:schemeClr val="tx1"/>
              </a:solidFill>
            </a:endParaRPr>
          </a:p>
        </p:txBody>
      </p:sp>
      <p:sp>
        <p:nvSpPr>
          <p:cNvPr id="20" name="TextBox 19"/>
          <p:cNvSpPr txBox="1"/>
          <p:nvPr/>
        </p:nvSpPr>
        <p:spPr>
          <a:xfrm rot="658001">
            <a:off x="1844744" y="1892000"/>
            <a:ext cx="689811" cy="646331"/>
          </a:xfrm>
          <a:prstGeom prst="rect">
            <a:avLst/>
          </a:prstGeom>
          <a:noFill/>
        </p:spPr>
        <p:txBody>
          <a:bodyPr wrap="square" rtlCol="0">
            <a:spAutoFit/>
          </a:bodyPr>
          <a:lstStyle/>
          <a:p>
            <a:r>
              <a:rPr lang="en-US" sz="3600" dirty="0" smtClean="0">
                <a:solidFill>
                  <a:srgbClr val="0070C0"/>
                </a:solidFill>
                <a:latin typeface="Bradley Hand" charset="0"/>
                <a:ea typeface="Bradley Hand" charset="0"/>
                <a:cs typeface="Bradley Hand" charset="0"/>
              </a:rPr>
              <a:t>?</a:t>
            </a:r>
            <a:endParaRPr lang="en-US" sz="3600" dirty="0">
              <a:solidFill>
                <a:srgbClr val="0070C0"/>
              </a:solidFill>
              <a:latin typeface="Bradley Hand" charset="0"/>
              <a:ea typeface="Bradley Hand" charset="0"/>
              <a:cs typeface="Bradley Hand" charset="0"/>
            </a:endParaRPr>
          </a:p>
        </p:txBody>
      </p:sp>
      <p:sp>
        <p:nvSpPr>
          <p:cNvPr id="21" name="TextBox 20"/>
          <p:cNvSpPr txBox="1"/>
          <p:nvPr/>
        </p:nvSpPr>
        <p:spPr>
          <a:xfrm rot="658001">
            <a:off x="1854895" y="2285925"/>
            <a:ext cx="689811" cy="646331"/>
          </a:xfrm>
          <a:prstGeom prst="rect">
            <a:avLst/>
          </a:prstGeom>
          <a:noFill/>
        </p:spPr>
        <p:txBody>
          <a:bodyPr wrap="square" rtlCol="0">
            <a:spAutoFit/>
          </a:bodyPr>
          <a:lstStyle/>
          <a:p>
            <a:r>
              <a:rPr lang="en-US" sz="3600" dirty="0" smtClean="0">
                <a:solidFill>
                  <a:srgbClr val="0070C0"/>
                </a:solidFill>
                <a:latin typeface="Bradley Hand" charset="0"/>
                <a:ea typeface="Bradley Hand" charset="0"/>
                <a:cs typeface="Bradley Hand" charset="0"/>
              </a:rPr>
              <a:t>?</a:t>
            </a:r>
            <a:endParaRPr lang="en-US" sz="3600" dirty="0">
              <a:solidFill>
                <a:srgbClr val="0070C0"/>
              </a:solidFill>
              <a:latin typeface="Bradley Hand" charset="0"/>
              <a:ea typeface="Bradley Hand" charset="0"/>
              <a:cs typeface="Bradley Hand" charset="0"/>
            </a:endParaRPr>
          </a:p>
        </p:txBody>
      </p:sp>
      <p:sp>
        <p:nvSpPr>
          <p:cNvPr id="22" name="TextBox 21"/>
          <p:cNvSpPr txBox="1"/>
          <p:nvPr/>
        </p:nvSpPr>
        <p:spPr>
          <a:xfrm rot="658001">
            <a:off x="1813775" y="2968126"/>
            <a:ext cx="689811" cy="646331"/>
          </a:xfrm>
          <a:prstGeom prst="rect">
            <a:avLst/>
          </a:prstGeom>
          <a:noFill/>
        </p:spPr>
        <p:txBody>
          <a:bodyPr wrap="square" rtlCol="0">
            <a:spAutoFit/>
          </a:bodyPr>
          <a:lstStyle/>
          <a:p>
            <a:r>
              <a:rPr lang="en-US" sz="3600" dirty="0" smtClean="0">
                <a:solidFill>
                  <a:srgbClr val="0070C0"/>
                </a:solidFill>
                <a:latin typeface="Bradley Hand" charset="0"/>
                <a:ea typeface="Bradley Hand" charset="0"/>
                <a:cs typeface="Bradley Hand" charset="0"/>
              </a:rPr>
              <a:t>?</a:t>
            </a:r>
            <a:endParaRPr lang="en-US" sz="3600" dirty="0">
              <a:solidFill>
                <a:srgbClr val="0070C0"/>
              </a:solidFill>
              <a:latin typeface="Bradley Hand" charset="0"/>
              <a:ea typeface="Bradley Hand" charset="0"/>
              <a:cs typeface="Bradley Hand" charset="0"/>
            </a:endParaRPr>
          </a:p>
        </p:txBody>
      </p:sp>
      <p:sp>
        <p:nvSpPr>
          <p:cNvPr id="23" name="TextBox 22"/>
          <p:cNvSpPr txBox="1"/>
          <p:nvPr/>
        </p:nvSpPr>
        <p:spPr>
          <a:xfrm rot="658001">
            <a:off x="1844743" y="3415572"/>
            <a:ext cx="689811" cy="646331"/>
          </a:xfrm>
          <a:prstGeom prst="rect">
            <a:avLst/>
          </a:prstGeom>
          <a:noFill/>
        </p:spPr>
        <p:txBody>
          <a:bodyPr wrap="square" rtlCol="0">
            <a:spAutoFit/>
          </a:bodyPr>
          <a:lstStyle/>
          <a:p>
            <a:r>
              <a:rPr lang="en-US" sz="3600" dirty="0" smtClean="0">
                <a:solidFill>
                  <a:srgbClr val="0070C0"/>
                </a:solidFill>
                <a:latin typeface="Bradley Hand" charset="0"/>
                <a:ea typeface="Bradley Hand" charset="0"/>
                <a:cs typeface="Bradley Hand" charset="0"/>
              </a:rPr>
              <a:t>?</a:t>
            </a:r>
            <a:endParaRPr lang="en-US" sz="3600" dirty="0">
              <a:solidFill>
                <a:srgbClr val="0070C0"/>
              </a:solidFill>
              <a:latin typeface="Bradley Hand" charset="0"/>
              <a:ea typeface="Bradley Hand" charset="0"/>
              <a:cs typeface="Bradley Hand" charset="0"/>
            </a:endParaRPr>
          </a:p>
        </p:txBody>
      </p:sp>
      <p:pic>
        <p:nvPicPr>
          <p:cNvPr id="29" name="Picture 28"/>
          <p:cNvPicPr>
            <a:picLocks noChangeAspect="1"/>
          </p:cNvPicPr>
          <p:nvPr/>
        </p:nvPicPr>
        <p:blipFill>
          <a:blip r:embed="rId4">
            <a:extLst>
              <a:ext uri="{BEBA8EAE-BF5A-486C-A8C5-ECC9F3942E4B}">
                <a14:imgProps xmlns:a14="http://schemas.microsoft.com/office/drawing/2010/main">
                  <a14:imgLayer r:embed="rId5">
                    <a14:imgEffect>
                      <a14:backgroundRemoval t="2500" b="90000" l="9524" r="89881"/>
                    </a14:imgEffect>
                  </a14:imgLayer>
                </a14:imgProps>
              </a:ext>
              <a:ext uri="{28A0092B-C50C-407E-A947-70E740481C1C}">
                <a14:useLocalDpi xmlns:a14="http://schemas.microsoft.com/office/drawing/2010/main"/>
              </a:ext>
            </a:extLst>
          </a:blip>
          <a:stretch>
            <a:fillRect/>
          </a:stretch>
        </p:blipFill>
        <p:spPr>
          <a:xfrm>
            <a:off x="1246088" y="4207728"/>
            <a:ext cx="462669" cy="417657"/>
          </a:xfrm>
          <a:prstGeom prst="rect">
            <a:avLst/>
          </a:prstGeom>
        </p:spPr>
      </p:pic>
      <p:sp>
        <p:nvSpPr>
          <p:cNvPr id="32" name="TextBox 31"/>
          <p:cNvSpPr txBox="1"/>
          <p:nvPr/>
        </p:nvSpPr>
        <p:spPr>
          <a:xfrm rot="21165972">
            <a:off x="8034942" y="1887307"/>
            <a:ext cx="3021336" cy="923330"/>
          </a:xfrm>
          <a:prstGeom prst="rect">
            <a:avLst/>
          </a:prstGeom>
          <a:noFill/>
        </p:spPr>
        <p:txBody>
          <a:bodyPr wrap="square" rtlCol="0">
            <a:spAutoFit/>
          </a:bodyPr>
          <a:lstStyle/>
          <a:p>
            <a:r>
              <a:rPr lang="en-US" sz="3600" dirty="0" smtClean="0">
                <a:solidFill>
                  <a:srgbClr val="0070C0"/>
                </a:solidFill>
                <a:latin typeface="Bradley Hand" charset="0"/>
                <a:ea typeface="Bradley Hand" charset="0"/>
                <a:cs typeface="Bradley Hand" charset="0"/>
              </a:rPr>
              <a:t>Next Steps</a:t>
            </a:r>
            <a:r>
              <a:rPr lang="en-US" sz="5400" dirty="0" smtClean="0">
                <a:solidFill>
                  <a:srgbClr val="0070C0"/>
                </a:solidFill>
                <a:latin typeface="Bradley Hand" charset="0"/>
                <a:ea typeface="Bradley Hand" charset="0"/>
                <a:cs typeface="Bradley Hand" charset="0"/>
              </a:rPr>
              <a:t>?</a:t>
            </a:r>
            <a:endParaRPr lang="en-US" sz="5400" dirty="0">
              <a:solidFill>
                <a:srgbClr val="0070C0"/>
              </a:solidFill>
              <a:latin typeface="Bradley Hand" charset="0"/>
              <a:ea typeface="Bradley Hand" charset="0"/>
              <a:cs typeface="Bradley Hand" charset="0"/>
            </a:endParaRPr>
          </a:p>
        </p:txBody>
      </p:sp>
    </p:spTree>
    <p:extLst>
      <p:ext uri="{BB962C8B-B14F-4D97-AF65-F5344CB8AC3E}">
        <p14:creationId xmlns:p14="http://schemas.microsoft.com/office/powerpoint/2010/main" val="60850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92"/>
            <a:ext cx="12196201" cy="6861192"/>
          </a:xfrm>
          <a:prstGeom prst="rect">
            <a:avLst/>
          </a:prstGeom>
        </p:spPr>
      </p:pic>
    </p:spTree>
    <p:extLst>
      <p:ext uri="{BB962C8B-B14F-4D97-AF65-F5344CB8AC3E}">
        <p14:creationId xmlns:p14="http://schemas.microsoft.com/office/powerpoint/2010/main" val="58639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8986" y="26894"/>
            <a:ext cx="12173013" cy="130759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smtClean="0">
                <a:solidFill>
                  <a:schemeClr val="accent2">
                    <a:lumMod val="75000"/>
                  </a:schemeClr>
                </a:solidFill>
                <a:latin typeface="+mn-lt"/>
              </a:rPr>
              <a:t>Learning Objectives:</a:t>
            </a:r>
            <a:endParaRPr lang="en-US" sz="4800" b="1" dirty="0">
              <a:solidFill>
                <a:schemeClr val="accent2">
                  <a:lumMod val="75000"/>
                </a:schemeClr>
              </a:solidFill>
              <a:latin typeface="+mn-lt"/>
            </a:endParaRPr>
          </a:p>
        </p:txBody>
      </p:sp>
      <p:sp>
        <p:nvSpPr>
          <p:cNvPr id="7" name="TextBox 6"/>
          <p:cNvSpPr txBox="1"/>
          <p:nvPr/>
        </p:nvSpPr>
        <p:spPr>
          <a:xfrm>
            <a:off x="1318339" y="1334486"/>
            <a:ext cx="9574306" cy="3539430"/>
          </a:xfrm>
          <a:prstGeom prst="rect">
            <a:avLst/>
          </a:prstGeom>
          <a:noFill/>
        </p:spPr>
        <p:txBody>
          <a:bodyPr wrap="square" rtlCol="0">
            <a:spAutoFit/>
          </a:bodyPr>
          <a:lstStyle/>
          <a:p>
            <a:pPr marL="457200" indent="-457200">
              <a:buFont typeface="Wingdings" charset="2"/>
              <a:buChar char="Ø"/>
            </a:pPr>
            <a:r>
              <a:rPr lang="en-US" sz="3200" dirty="0"/>
              <a:t>Define the Current </a:t>
            </a:r>
            <a:r>
              <a:rPr lang="en-US" sz="3200" dirty="0" smtClean="0"/>
              <a:t>Issues of the </a:t>
            </a:r>
            <a:r>
              <a:rPr lang="en-US" sz="3200" dirty="0"/>
              <a:t>National Opioid Epidemic </a:t>
            </a:r>
          </a:p>
          <a:p>
            <a:pPr marL="457200" indent="-457200">
              <a:buFont typeface="Wingdings" charset="2"/>
              <a:buChar char="Ø"/>
            </a:pPr>
            <a:r>
              <a:rPr lang="en-US" sz="3200" dirty="0" smtClean="0"/>
              <a:t>Compare how </a:t>
            </a:r>
            <a:r>
              <a:rPr lang="en-US" sz="3200" dirty="0"/>
              <a:t>Solano County’s Opioid Epidemic differs </a:t>
            </a:r>
            <a:r>
              <a:rPr lang="en-US" sz="3200" dirty="0" smtClean="0"/>
              <a:t>from the National Epidemic </a:t>
            </a:r>
          </a:p>
          <a:p>
            <a:pPr marL="457200" indent="-457200">
              <a:buFont typeface="Wingdings" charset="2"/>
              <a:buChar char="Ø"/>
            </a:pPr>
            <a:r>
              <a:rPr lang="en-US" sz="3200" dirty="0" smtClean="0"/>
              <a:t>Summarize </a:t>
            </a:r>
            <a:r>
              <a:rPr lang="en-US" sz="3200" dirty="0"/>
              <a:t>the recommended </a:t>
            </a:r>
            <a:r>
              <a:rPr lang="en-US" sz="3200" dirty="0" smtClean="0"/>
              <a:t>evidence-based </a:t>
            </a:r>
            <a:r>
              <a:rPr lang="en-US" sz="3200" dirty="0"/>
              <a:t>strategies </a:t>
            </a:r>
            <a:r>
              <a:rPr lang="en-US" sz="3200" dirty="0" smtClean="0"/>
              <a:t>that have been employed in Solano County and the County’s ongoing efforts</a:t>
            </a:r>
          </a:p>
        </p:txBody>
      </p:sp>
      <p:sp>
        <p:nvSpPr>
          <p:cNvPr id="8" name="TextBox 7"/>
          <p:cNvSpPr txBox="1"/>
          <p:nvPr/>
        </p:nvSpPr>
        <p:spPr>
          <a:xfrm>
            <a:off x="1224210" y="5125120"/>
            <a:ext cx="9762565" cy="1200329"/>
          </a:xfrm>
          <a:prstGeom prst="rect">
            <a:avLst/>
          </a:prstGeom>
          <a:solidFill>
            <a:schemeClr val="accent2">
              <a:lumMod val="75000"/>
            </a:schemeClr>
          </a:solidFill>
        </p:spPr>
        <p:txBody>
          <a:bodyPr wrap="square" rtlCol="0" anchor="ctr">
            <a:spAutoFit/>
          </a:bodyPr>
          <a:lstStyle/>
          <a:p>
            <a:pPr algn="ctr"/>
            <a:r>
              <a:rPr lang="en-US" sz="3600" dirty="0" smtClean="0">
                <a:solidFill>
                  <a:schemeClr val="bg1"/>
                </a:solidFill>
              </a:rPr>
              <a:t>Know what </a:t>
            </a:r>
            <a:r>
              <a:rPr lang="en-US" sz="3600" b="1" dirty="0" smtClean="0">
                <a:solidFill>
                  <a:schemeClr val="bg1"/>
                </a:solidFill>
              </a:rPr>
              <a:t>YOU</a:t>
            </a:r>
            <a:r>
              <a:rPr lang="en-US" sz="3600" dirty="0" smtClean="0">
                <a:solidFill>
                  <a:schemeClr val="bg1"/>
                </a:solidFill>
              </a:rPr>
              <a:t> </a:t>
            </a:r>
            <a:r>
              <a:rPr lang="en-US" sz="3600" dirty="0">
                <a:solidFill>
                  <a:schemeClr val="bg1"/>
                </a:solidFill>
              </a:rPr>
              <a:t>can do to help address </a:t>
            </a:r>
            <a:r>
              <a:rPr lang="en-US" sz="3600">
                <a:solidFill>
                  <a:schemeClr val="bg1"/>
                </a:solidFill>
              </a:rPr>
              <a:t>the </a:t>
            </a:r>
            <a:endParaRPr lang="en-US" sz="3600" smtClean="0">
              <a:solidFill>
                <a:schemeClr val="bg1"/>
              </a:solidFill>
            </a:endParaRPr>
          </a:p>
          <a:p>
            <a:pPr algn="ctr"/>
            <a:r>
              <a:rPr lang="en-US" sz="3600" dirty="0" smtClean="0">
                <a:solidFill>
                  <a:schemeClr val="bg1"/>
                </a:solidFill>
              </a:rPr>
              <a:t>Opioid </a:t>
            </a:r>
            <a:r>
              <a:rPr lang="en-US" sz="3600" dirty="0">
                <a:solidFill>
                  <a:schemeClr val="bg1"/>
                </a:solidFill>
              </a:rPr>
              <a:t>Epidemic in Solano </a:t>
            </a:r>
            <a:r>
              <a:rPr lang="en-US" sz="3600" dirty="0" smtClean="0">
                <a:solidFill>
                  <a:schemeClr val="bg1"/>
                </a:solidFill>
              </a:rPr>
              <a:t>County</a:t>
            </a:r>
            <a:endParaRPr lang="en-US" sz="3600" dirty="0">
              <a:solidFill>
                <a:schemeClr val="bg1"/>
              </a:solidFill>
            </a:endParaRPr>
          </a:p>
        </p:txBody>
      </p:sp>
    </p:spTree>
    <p:extLst>
      <p:ext uri="{BB962C8B-B14F-4D97-AF65-F5344CB8AC3E}">
        <p14:creationId xmlns:p14="http://schemas.microsoft.com/office/powerpoint/2010/main" val="10357369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540"/>
            <a:ext cx="12162261" cy="6887540"/>
          </a:xfrm>
          <a:prstGeom prst="rect">
            <a:avLst/>
          </a:prstGeom>
        </p:spPr>
      </p:pic>
    </p:spTree>
    <p:extLst>
      <p:ext uri="{BB962C8B-B14F-4D97-AF65-F5344CB8AC3E}">
        <p14:creationId xmlns:p14="http://schemas.microsoft.com/office/powerpoint/2010/main" val="13427925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89"/>
            <a:ext cx="12176125" cy="6859789"/>
          </a:xfrm>
          <a:prstGeom prst="rect">
            <a:avLst/>
          </a:prstGeom>
        </p:spPr>
      </p:pic>
    </p:spTree>
    <p:extLst>
      <p:ext uri="{BB962C8B-B14F-4D97-AF65-F5344CB8AC3E}">
        <p14:creationId xmlns:p14="http://schemas.microsoft.com/office/powerpoint/2010/main" val="163204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5477" y="685800"/>
            <a:ext cx="11312769" cy="5755422"/>
          </a:xfrm>
          <a:prstGeom prst="rect">
            <a:avLst/>
          </a:prstGeom>
          <a:noFill/>
        </p:spPr>
        <p:txBody>
          <a:bodyPr wrap="square" rtlCol="0">
            <a:spAutoFit/>
          </a:bodyPr>
          <a:lstStyle/>
          <a:p>
            <a:r>
              <a:rPr lang="en-US" sz="1600" dirty="0" smtClean="0"/>
              <a:t>References and Resources:</a:t>
            </a:r>
          </a:p>
          <a:p>
            <a:pPr marL="342900" indent="-342900">
              <a:buFont typeface="+mj-lt"/>
              <a:buAutoNum type="arabicPeriod"/>
            </a:pPr>
            <a:r>
              <a:rPr lang="en-US" sz="1600" dirty="0" smtClean="0"/>
              <a:t>Centers </a:t>
            </a:r>
            <a:r>
              <a:rPr lang="en-US" sz="1600" dirty="0"/>
              <a:t>for Disease Control and Prevention. </a:t>
            </a:r>
            <a:r>
              <a:rPr lang="en-US" sz="1600" i="1" dirty="0"/>
              <a:t>Evidence-Based Strategies for Preventing Opioid Overdose: What’s Working in the United States.</a:t>
            </a:r>
            <a:r>
              <a:rPr lang="en-US" sz="1600" dirty="0"/>
              <a:t> National Center for Injury Prevention and Control, Centers for Disease Control and Prevention, U.S. Department of Health and Human Services, 2018. Accessed </a:t>
            </a:r>
            <a:r>
              <a:rPr lang="en-US" sz="1600" dirty="0" smtClean="0"/>
              <a:t>4 Nov 2018 </a:t>
            </a:r>
            <a:r>
              <a:rPr lang="en-US" sz="1600" dirty="0"/>
              <a:t>from </a:t>
            </a:r>
            <a:r>
              <a:rPr lang="en-US" sz="1600" dirty="0">
                <a:hlinkClick r:id="rId2"/>
              </a:rPr>
              <a:t>http://www. </a:t>
            </a:r>
            <a:r>
              <a:rPr lang="en-US" sz="1600" dirty="0" smtClean="0">
                <a:hlinkClick r:id="rId2"/>
              </a:rPr>
              <a:t>cdc.gov/drugoverdose/pdf/pubs/2018-evidence-based-strategies.pdf.</a:t>
            </a:r>
            <a:endParaRPr lang="en-US" sz="1600" dirty="0"/>
          </a:p>
          <a:p>
            <a:pPr marL="342900" indent="-342900">
              <a:buFont typeface="+mj-lt"/>
              <a:buAutoNum type="arabicPeriod"/>
            </a:pPr>
            <a:r>
              <a:rPr lang="en-US" sz="1600" dirty="0" smtClean="0"/>
              <a:t>CDC/NCHS</a:t>
            </a:r>
            <a:r>
              <a:rPr lang="en-US" sz="1600" dirty="0"/>
              <a:t>, National Vital Statistics System, Mortality. CDC WONDER, Atlanta, GA: US DHHS, CDC; 2017. </a:t>
            </a:r>
            <a:r>
              <a:rPr lang="en-US" sz="1600" dirty="0" smtClean="0">
                <a:hlinkClick r:id="rId3"/>
              </a:rPr>
              <a:t>https://www.cdc.gov/drugoverdose/data/analysis.html</a:t>
            </a:r>
            <a:r>
              <a:rPr lang="en-US" sz="1600" dirty="0" smtClean="0"/>
              <a:t>.</a:t>
            </a:r>
            <a:endParaRPr lang="en-US" sz="1600" dirty="0"/>
          </a:p>
          <a:p>
            <a:pPr marL="342900" indent="-342900">
              <a:buFont typeface="+mj-lt"/>
              <a:buAutoNum type="arabicPeriod"/>
            </a:pPr>
            <a:r>
              <a:rPr lang="en-US" sz="1600" dirty="0" smtClean="0"/>
              <a:t>SAMHSA </a:t>
            </a:r>
            <a:r>
              <a:rPr lang="en-US" sz="1600" dirty="0"/>
              <a:t>2017 NSDUH Survey Report.</a:t>
            </a:r>
            <a:r>
              <a:rPr lang="en-US" sz="1600" dirty="0">
                <a:hlinkClick r:id="rId4"/>
              </a:rPr>
              <a:t> https://</a:t>
            </a:r>
            <a:r>
              <a:rPr lang="en-US" sz="1600" dirty="0" smtClean="0">
                <a:hlinkClick r:id="rId4"/>
              </a:rPr>
              <a:t>www.samhsa.gov/data/nsduh/reports-detailed-tables-2017-NSDUH</a:t>
            </a:r>
            <a:r>
              <a:rPr lang="en-US" sz="1600" dirty="0" smtClean="0"/>
              <a:t>.</a:t>
            </a:r>
            <a:endParaRPr lang="en-US" sz="1600" dirty="0"/>
          </a:p>
          <a:p>
            <a:pPr marL="342900" indent="-342900">
              <a:buFont typeface="+mj-lt"/>
              <a:buAutoNum type="arabicPeriod"/>
            </a:pPr>
            <a:r>
              <a:rPr lang="en-US" sz="1600" dirty="0" smtClean="0"/>
              <a:t>Centers </a:t>
            </a:r>
            <a:r>
              <a:rPr lang="en-US" sz="1600" dirty="0"/>
              <a:t>for Disease Control and Prevention. 2018 Annual Surveillance Report of Drug-Related Risks and Outcomes — United States. Surveillance Special Report. Centers for Disease Control and Prevention, U.S. Department of Health and Human Services. Published August 31, 2018. Accessed 4 Nov 2018 </a:t>
            </a:r>
            <a:r>
              <a:rPr lang="en-US" sz="1600" dirty="0" smtClean="0"/>
              <a:t>from </a:t>
            </a:r>
            <a:r>
              <a:rPr lang="en-US" sz="1600" dirty="0" smtClean="0">
                <a:hlinkClick r:id="rId5"/>
              </a:rPr>
              <a:t>www.cdc.gov/drugoverdose/pdf/pubs/2018-cdc-drugsurveillance-report.pdf</a:t>
            </a:r>
            <a:r>
              <a:rPr lang="en-US" sz="1600" dirty="0" smtClean="0"/>
              <a:t>. </a:t>
            </a:r>
          </a:p>
          <a:p>
            <a:pPr marL="342900" indent="-342900">
              <a:buFont typeface="+mj-lt"/>
              <a:buAutoNum type="arabicPeriod"/>
            </a:pPr>
            <a:r>
              <a:rPr lang="en-US" sz="1600" dirty="0" smtClean="0"/>
              <a:t>NIH/NIDA, National Institute of Drug Abuse on Overdose Death Rates. </a:t>
            </a:r>
            <a:r>
              <a:rPr lang="en-US" sz="1600" dirty="0"/>
              <a:t>Revised August 2018. </a:t>
            </a:r>
            <a:r>
              <a:rPr lang="en-US" sz="1600" dirty="0" smtClean="0"/>
              <a:t>Accessed November 8, 2018 from </a:t>
            </a:r>
            <a:r>
              <a:rPr lang="en-US" sz="1600" dirty="0" smtClean="0">
                <a:hlinkClick r:id="rId6"/>
              </a:rPr>
              <a:t>https</a:t>
            </a:r>
            <a:r>
              <a:rPr lang="en-US" sz="1600" dirty="0">
                <a:hlinkClick r:id="rId6"/>
              </a:rPr>
              <a:t>://</a:t>
            </a:r>
            <a:r>
              <a:rPr lang="en-US" sz="1600" dirty="0" smtClean="0">
                <a:hlinkClick r:id="rId6"/>
              </a:rPr>
              <a:t>www.drugabuse.gov/related-topics/trends-statistics/overdose-death-rates</a:t>
            </a:r>
            <a:r>
              <a:rPr lang="en-US" sz="1600" dirty="0" smtClean="0"/>
              <a:t>.</a:t>
            </a:r>
          </a:p>
          <a:p>
            <a:pPr marL="342900" indent="-342900">
              <a:buFont typeface="+mj-lt"/>
              <a:buAutoNum type="arabicPeriod"/>
            </a:pPr>
            <a:r>
              <a:rPr lang="en-US" sz="1600" dirty="0" smtClean="0"/>
              <a:t>SAMHSA Reports and Detailed Tables From the 2017 NSDUH with presentation and slides from Dr. </a:t>
            </a:r>
            <a:r>
              <a:rPr lang="en-US" sz="1600" dirty="0" err="1" smtClean="0"/>
              <a:t>Elior</a:t>
            </a:r>
            <a:r>
              <a:rPr lang="en-US" sz="1600" dirty="0" smtClean="0"/>
              <a:t> </a:t>
            </a:r>
            <a:r>
              <a:rPr lang="en-US" sz="1600" dirty="0" err="1" smtClean="0"/>
              <a:t>McCance</a:t>
            </a:r>
            <a:r>
              <a:rPr lang="en-US" sz="1600" dirty="0" smtClean="0"/>
              <a:t>-Katz. </a:t>
            </a:r>
            <a:r>
              <a:rPr lang="en-US" sz="1600" dirty="0"/>
              <a:t>Accessed November 6, 2018 from </a:t>
            </a:r>
            <a:r>
              <a:rPr lang="en-US" sz="1600" dirty="0">
                <a:hlinkClick r:id="rId4"/>
              </a:rPr>
              <a:t>https://</a:t>
            </a:r>
            <a:r>
              <a:rPr lang="en-US" sz="1600" dirty="0" smtClean="0">
                <a:hlinkClick r:id="rId4"/>
              </a:rPr>
              <a:t>www.samhsa.gov/data/nsduh/reports-detailed-tables-2017-NSDUH</a:t>
            </a:r>
            <a:r>
              <a:rPr lang="en-US" sz="1600" dirty="0" smtClean="0"/>
              <a:t>.</a:t>
            </a:r>
          </a:p>
          <a:p>
            <a:pPr marL="342900" indent="-342900">
              <a:buFont typeface="+mj-lt"/>
              <a:buAutoNum type="arabicPeriod"/>
            </a:pPr>
            <a:r>
              <a:rPr lang="en-US" sz="1600" dirty="0" smtClean="0"/>
              <a:t>Pain </a:t>
            </a:r>
            <a:r>
              <a:rPr lang="en-US" sz="1600" dirty="0"/>
              <a:t>Management and the Opioid Epidemic: Balancing Societal and Individual Benefits and Risks of Prescription Opioid Use. Washington (DC): National Academies Press (US); 2017 Jul 13. 5, Evidence on Strategies for Addressing the Opioid Epidemic. Accessed </a:t>
            </a:r>
            <a:r>
              <a:rPr lang="en-US" sz="1600" dirty="0" smtClean="0"/>
              <a:t>February 12, </a:t>
            </a:r>
            <a:r>
              <a:rPr lang="en-US" sz="1600" dirty="0"/>
              <a:t>2018 </a:t>
            </a:r>
            <a:r>
              <a:rPr lang="en-US" sz="1600" dirty="0" smtClean="0"/>
              <a:t>from</a:t>
            </a:r>
            <a:r>
              <a:rPr lang="en-US" sz="1600" dirty="0"/>
              <a:t>: </a:t>
            </a:r>
            <a:r>
              <a:rPr lang="en-US" sz="1600" dirty="0">
                <a:hlinkClick r:id="rId7"/>
              </a:rPr>
              <a:t>https://www.ncbi.nlm.nih.gov/books/NBK458653</a:t>
            </a:r>
            <a:r>
              <a:rPr lang="en-US" sz="1600" dirty="0" smtClean="0">
                <a:hlinkClick r:id="rId7"/>
              </a:rPr>
              <a:t>/</a:t>
            </a:r>
            <a:r>
              <a:rPr lang="en-US" sz="1600" dirty="0" smtClean="0"/>
              <a:t>.</a:t>
            </a:r>
          </a:p>
          <a:p>
            <a:pPr marL="342900" indent="-342900">
              <a:buFont typeface="+mj-lt"/>
              <a:buAutoNum type="arabicPeriod"/>
            </a:pPr>
            <a:r>
              <a:rPr lang="en-US" sz="1600" dirty="0" smtClean="0"/>
              <a:t>Solano County included in beefed up federal fight against opioids, local cities preparing. Rachel </a:t>
            </a:r>
            <a:r>
              <a:rPr lang="en-US" sz="1600" dirty="0" err="1" smtClean="0"/>
              <a:t>Raskin-Zrihen</a:t>
            </a:r>
            <a:r>
              <a:rPr lang="en-US" sz="1600" dirty="0" smtClean="0"/>
              <a:t>. </a:t>
            </a:r>
            <a:r>
              <a:rPr lang="en-US" sz="1600" i="1" dirty="0" smtClean="0"/>
              <a:t>Vallejo Times-Herald</a:t>
            </a:r>
            <a:r>
              <a:rPr lang="en-US" sz="1600" dirty="0" smtClean="0"/>
              <a:t>. Published July 17, 2018 and Updated August 29, 2018. Accessed </a:t>
            </a:r>
            <a:r>
              <a:rPr lang="en-US" sz="1600" dirty="0"/>
              <a:t>November 11, 2018 from </a:t>
            </a:r>
            <a:r>
              <a:rPr lang="en-US" sz="1600" dirty="0">
                <a:hlinkClick r:id="rId8"/>
              </a:rPr>
              <a:t>https://www.timesheraldonline.com/2018/07/17/solano-county-included-in-beefed-up-federal-fight-against-opioids-local-cities-preparing</a:t>
            </a:r>
            <a:r>
              <a:rPr lang="en-US" sz="1600" dirty="0" smtClean="0">
                <a:hlinkClick r:id="rId8"/>
              </a:rPr>
              <a:t>/</a:t>
            </a:r>
            <a:endParaRPr lang="en-US" sz="1600" dirty="0" smtClean="0"/>
          </a:p>
        </p:txBody>
      </p:sp>
    </p:spTree>
    <p:extLst>
      <p:ext uri="{BB962C8B-B14F-4D97-AF65-F5344CB8AC3E}">
        <p14:creationId xmlns:p14="http://schemas.microsoft.com/office/powerpoint/2010/main" val="9230170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03442" y="922721"/>
            <a:ext cx="9102858" cy="5557594"/>
          </a:xfrm>
          <a:prstGeom prst="rect">
            <a:avLst/>
          </a:prstGeom>
        </p:spPr>
      </p:pic>
      <p:sp>
        <p:nvSpPr>
          <p:cNvPr id="8" name="TextBox 7"/>
          <p:cNvSpPr txBox="1"/>
          <p:nvPr/>
        </p:nvSpPr>
        <p:spPr>
          <a:xfrm>
            <a:off x="9367900" y="1547101"/>
            <a:ext cx="2227814" cy="2800767"/>
          </a:xfrm>
          <a:prstGeom prst="rect">
            <a:avLst/>
          </a:prstGeom>
          <a:solidFill>
            <a:srgbClr val="C35A20"/>
          </a:solidFill>
          <a:ln>
            <a:solidFill>
              <a:srgbClr val="C35A20"/>
            </a:solidFill>
          </a:ln>
        </p:spPr>
        <p:txBody>
          <a:bodyPr wrap="square" rtlCol="0">
            <a:spAutoFit/>
          </a:bodyPr>
          <a:lstStyle/>
          <a:p>
            <a:pPr algn="ctr"/>
            <a:r>
              <a:rPr lang="en-US" sz="2200" b="1" dirty="0" smtClean="0">
                <a:solidFill>
                  <a:schemeClr val="bg1"/>
                </a:solidFill>
              </a:rPr>
              <a:t>Opioid Overdose Epidemic is a Combination of Multiple Opioid Epidemics: Prescription Opioids and Illegal Opioids</a:t>
            </a:r>
            <a:endParaRPr lang="en-US" sz="2200" b="1" dirty="0">
              <a:solidFill>
                <a:schemeClr val="bg1"/>
              </a:solidFill>
            </a:endParaRPr>
          </a:p>
        </p:txBody>
      </p:sp>
      <p:sp>
        <p:nvSpPr>
          <p:cNvPr id="10" name="TextBox 9"/>
          <p:cNvSpPr txBox="1"/>
          <p:nvPr/>
        </p:nvSpPr>
        <p:spPr>
          <a:xfrm>
            <a:off x="402943" y="6098351"/>
            <a:ext cx="6642434" cy="230832"/>
          </a:xfrm>
          <a:prstGeom prst="rect">
            <a:avLst/>
          </a:prstGeom>
          <a:solidFill>
            <a:schemeClr val="bg1"/>
          </a:solidFill>
        </p:spPr>
        <p:txBody>
          <a:bodyPr wrap="square" rtlCol="0">
            <a:spAutoFit/>
          </a:bodyPr>
          <a:lstStyle/>
          <a:p>
            <a:r>
              <a:rPr lang="en-US" sz="900" dirty="0" smtClean="0"/>
              <a:t>Source: </a:t>
            </a:r>
            <a:r>
              <a:rPr lang="en-US" sz="900" dirty="0" smtClean="0">
                <a:hlinkClick r:id="rId4"/>
              </a:rPr>
              <a:t>CDC Drug Overdose Data.Rising Rates</a:t>
            </a:r>
            <a:r>
              <a:rPr lang="en-US" sz="900" dirty="0" smtClean="0"/>
              <a:t> and NIH: </a:t>
            </a:r>
            <a:r>
              <a:rPr lang="en-US" sz="900" dirty="0" smtClean="0">
                <a:hlinkClick r:id="rId5"/>
              </a:rPr>
              <a:t>National Institute of Drug Abuse</a:t>
            </a:r>
            <a:r>
              <a:rPr lang="en-US" sz="900" dirty="0" smtClean="0"/>
              <a:t> using CDC WONDER Data</a:t>
            </a:r>
            <a:endParaRPr lang="en-US" sz="900" dirty="0"/>
          </a:p>
        </p:txBody>
      </p:sp>
      <p:sp>
        <p:nvSpPr>
          <p:cNvPr id="15" name="TextBox 14"/>
          <p:cNvSpPr txBox="1"/>
          <p:nvPr/>
        </p:nvSpPr>
        <p:spPr>
          <a:xfrm>
            <a:off x="2789018" y="1907746"/>
            <a:ext cx="3147686" cy="769441"/>
          </a:xfrm>
          <a:prstGeom prst="rect">
            <a:avLst/>
          </a:prstGeom>
          <a:solidFill>
            <a:srgbClr val="C35A20"/>
          </a:solidFill>
          <a:ln>
            <a:solidFill>
              <a:srgbClr val="C35A20"/>
            </a:solidFill>
          </a:ln>
        </p:spPr>
        <p:txBody>
          <a:bodyPr wrap="square" rtlCol="0">
            <a:spAutoFit/>
          </a:bodyPr>
          <a:lstStyle/>
          <a:p>
            <a:pPr algn="ctr"/>
            <a:r>
              <a:rPr lang="en-US" sz="2200" b="1" dirty="0" smtClean="0">
                <a:solidFill>
                  <a:schemeClr val="bg1"/>
                </a:solidFill>
              </a:rPr>
              <a:t>2017: over 72,000 deaths from all drug overdoses</a:t>
            </a:r>
            <a:endParaRPr lang="en-US" sz="2200" b="1" dirty="0">
              <a:solidFill>
                <a:schemeClr val="bg1"/>
              </a:solidFill>
            </a:endParaRPr>
          </a:p>
        </p:txBody>
      </p:sp>
      <p:sp>
        <p:nvSpPr>
          <p:cNvPr id="16" name="TextBox 15"/>
          <p:cNvSpPr txBox="1"/>
          <p:nvPr/>
        </p:nvSpPr>
        <p:spPr>
          <a:xfrm>
            <a:off x="634180" y="1090191"/>
            <a:ext cx="9276736" cy="430887"/>
          </a:xfrm>
          <a:prstGeom prst="rect">
            <a:avLst/>
          </a:prstGeom>
          <a:solidFill>
            <a:schemeClr val="bg1"/>
          </a:solidFill>
          <a:ln>
            <a:noFill/>
          </a:ln>
        </p:spPr>
        <p:txBody>
          <a:bodyPr wrap="square" rtlCol="0">
            <a:spAutoFit/>
          </a:bodyPr>
          <a:lstStyle/>
          <a:p>
            <a:pPr algn="ctr"/>
            <a:r>
              <a:rPr lang="en-US" sz="2200" b="1" dirty="0" smtClean="0"/>
              <a:t>Overdose Deaths Involving Opioids, by Opioid Type, United States, 2000-2016</a:t>
            </a:r>
            <a:endParaRPr lang="en-US" sz="2200" b="1" dirty="0"/>
          </a:p>
        </p:txBody>
      </p:sp>
      <p:sp>
        <p:nvSpPr>
          <p:cNvPr id="4" name="Title 1"/>
          <p:cNvSpPr txBox="1">
            <a:spLocks/>
          </p:cNvSpPr>
          <p:nvPr/>
        </p:nvSpPr>
        <p:spPr>
          <a:xfrm>
            <a:off x="0" y="361507"/>
            <a:ext cx="12192000" cy="16799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smtClean="0">
                <a:solidFill>
                  <a:schemeClr val="accent2">
                    <a:lumMod val="75000"/>
                  </a:schemeClr>
                </a:solidFill>
                <a:latin typeface="+mn-lt"/>
              </a:rPr>
              <a:t>Opioid Epidemic in the US</a:t>
            </a:r>
            <a:endParaRPr lang="en-US" sz="4800" dirty="0">
              <a:latin typeface="+mn-lt"/>
            </a:endParaRPr>
          </a:p>
        </p:txBody>
      </p:sp>
      <p:sp>
        <p:nvSpPr>
          <p:cNvPr id="2" name="TextBox 1"/>
          <p:cNvSpPr txBox="1"/>
          <p:nvPr/>
        </p:nvSpPr>
        <p:spPr>
          <a:xfrm>
            <a:off x="6588040" y="5755722"/>
            <a:ext cx="914673" cy="246221"/>
          </a:xfrm>
          <a:prstGeom prst="rect">
            <a:avLst/>
          </a:prstGeom>
          <a:noFill/>
        </p:spPr>
        <p:txBody>
          <a:bodyPr wrap="square" rtlCol="0">
            <a:spAutoFit/>
          </a:bodyPr>
          <a:lstStyle/>
          <a:p>
            <a:r>
              <a:rPr lang="en-US" sz="1000" b="1" dirty="0" smtClean="0">
                <a:solidFill>
                  <a:schemeClr val="bg2">
                    <a:lumMod val="50000"/>
                  </a:schemeClr>
                </a:solidFill>
              </a:rPr>
              <a:t>2017</a:t>
            </a:r>
            <a:endParaRPr lang="en-US" sz="1000" b="1" dirty="0">
              <a:solidFill>
                <a:schemeClr val="bg2">
                  <a:lumMod val="50000"/>
                </a:schemeClr>
              </a:solidFill>
            </a:endParaRPr>
          </a:p>
        </p:txBody>
      </p:sp>
      <p:sp>
        <p:nvSpPr>
          <p:cNvPr id="14" name="TextBox 13"/>
          <p:cNvSpPr txBox="1"/>
          <p:nvPr/>
        </p:nvSpPr>
        <p:spPr>
          <a:xfrm>
            <a:off x="7400356" y="5285689"/>
            <a:ext cx="1721301" cy="307777"/>
          </a:xfrm>
          <a:prstGeom prst="rect">
            <a:avLst/>
          </a:prstGeom>
          <a:noFill/>
        </p:spPr>
        <p:txBody>
          <a:bodyPr wrap="square" rtlCol="0">
            <a:spAutoFit/>
          </a:bodyPr>
          <a:lstStyle/>
          <a:p>
            <a:r>
              <a:rPr lang="en-US" sz="1400" b="1" dirty="0" smtClean="0">
                <a:solidFill>
                  <a:schemeClr val="bg2">
                    <a:lumMod val="50000"/>
                  </a:schemeClr>
                </a:solidFill>
              </a:rPr>
              <a:t>2017: 3,295</a:t>
            </a:r>
            <a:endParaRPr lang="en-US" sz="1400" b="1" dirty="0">
              <a:solidFill>
                <a:schemeClr val="bg2">
                  <a:lumMod val="50000"/>
                </a:schemeClr>
              </a:solidFill>
            </a:endParaRPr>
          </a:p>
        </p:txBody>
      </p:sp>
      <p:sp>
        <p:nvSpPr>
          <p:cNvPr id="18" name="TextBox 17"/>
          <p:cNvSpPr txBox="1"/>
          <p:nvPr/>
        </p:nvSpPr>
        <p:spPr>
          <a:xfrm>
            <a:off x="6954911" y="4686183"/>
            <a:ext cx="1707818" cy="307777"/>
          </a:xfrm>
          <a:prstGeom prst="rect">
            <a:avLst/>
          </a:prstGeom>
          <a:noFill/>
        </p:spPr>
        <p:txBody>
          <a:bodyPr wrap="square" rtlCol="0">
            <a:spAutoFit/>
          </a:bodyPr>
          <a:lstStyle/>
          <a:p>
            <a:r>
              <a:rPr lang="en-US" sz="1400" b="1" dirty="0" smtClean="0">
                <a:solidFill>
                  <a:srgbClr val="7030A0"/>
                </a:solidFill>
              </a:rPr>
              <a:t>2017: 14,958</a:t>
            </a:r>
            <a:endParaRPr lang="en-US" sz="1400" b="1" dirty="0">
              <a:solidFill>
                <a:srgbClr val="7030A0"/>
              </a:solidFill>
            </a:endParaRPr>
          </a:p>
        </p:txBody>
      </p:sp>
      <p:sp>
        <p:nvSpPr>
          <p:cNvPr id="19" name="TextBox 18"/>
          <p:cNvSpPr txBox="1"/>
          <p:nvPr/>
        </p:nvSpPr>
        <p:spPr>
          <a:xfrm>
            <a:off x="7025921" y="4092822"/>
            <a:ext cx="1680377" cy="307777"/>
          </a:xfrm>
          <a:prstGeom prst="rect">
            <a:avLst/>
          </a:prstGeom>
          <a:noFill/>
        </p:spPr>
        <p:txBody>
          <a:bodyPr wrap="square" rtlCol="0">
            <a:spAutoFit/>
          </a:bodyPr>
          <a:lstStyle/>
          <a:p>
            <a:r>
              <a:rPr lang="en-US" sz="1400" b="1" dirty="0" smtClean="0">
                <a:solidFill>
                  <a:srgbClr val="3C9AD2"/>
                </a:solidFill>
              </a:rPr>
              <a:t>2017: 15,958</a:t>
            </a:r>
            <a:endParaRPr lang="en-US" sz="1400" b="1" dirty="0">
              <a:solidFill>
                <a:srgbClr val="3C9AD2"/>
              </a:solidFill>
            </a:endParaRPr>
          </a:p>
        </p:txBody>
      </p:sp>
      <p:sp>
        <p:nvSpPr>
          <p:cNvPr id="20" name="TextBox 19"/>
          <p:cNvSpPr txBox="1"/>
          <p:nvPr/>
        </p:nvSpPr>
        <p:spPr>
          <a:xfrm>
            <a:off x="8057722" y="3854733"/>
            <a:ext cx="1606914" cy="307777"/>
          </a:xfrm>
          <a:prstGeom prst="rect">
            <a:avLst/>
          </a:prstGeom>
          <a:noFill/>
        </p:spPr>
        <p:txBody>
          <a:bodyPr wrap="square" rtlCol="0">
            <a:spAutoFit/>
          </a:bodyPr>
          <a:lstStyle/>
          <a:p>
            <a:r>
              <a:rPr lang="en-US" sz="1400" b="1" dirty="0" smtClean="0">
                <a:solidFill>
                  <a:schemeClr val="accent2">
                    <a:lumMod val="50000"/>
                  </a:schemeClr>
                </a:solidFill>
              </a:rPr>
              <a:t>2017: 29,406 </a:t>
            </a:r>
            <a:endParaRPr lang="en-US" sz="1400" b="1" dirty="0">
              <a:solidFill>
                <a:schemeClr val="accent2">
                  <a:lumMod val="50000"/>
                </a:schemeClr>
              </a:solidFill>
            </a:endParaRPr>
          </a:p>
        </p:txBody>
      </p:sp>
      <p:sp>
        <p:nvSpPr>
          <p:cNvPr id="21" name="TextBox 20"/>
          <p:cNvSpPr txBox="1"/>
          <p:nvPr/>
        </p:nvSpPr>
        <p:spPr>
          <a:xfrm>
            <a:off x="7322118" y="1645024"/>
            <a:ext cx="1841337" cy="307777"/>
          </a:xfrm>
          <a:prstGeom prst="rect">
            <a:avLst/>
          </a:prstGeom>
          <a:noFill/>
        </p:spPr>
        <p:txBody>
          <a:bodyPr wrap="square" rtlCol="0">
            <a:spAutoFit/>
          </a:bodyPr>
          <a:lstStyle/>
          <a:p>
            <a:r>
              <a:rPr lang="en-US" sz="1400" b="1" dirty="0" smtClean="0">
                <a:solidFill>
                  <a:srgbClr val="8AC450"/>
                </a:solidFill>
              </a:rPr>
              <a:t>2017: 49,068</a:t>
            </a:r>
            <a:endParaRPr lang="en-US" sz="1400" b="1" dirty="0">
              <a:solidFill>
                <a:srgbClr val="8AC450"/>
              </a:solidFill>
            </a:endParaRPr>
          </a:p>
        </p:txBody>
      </p:sp>
      <p:sp>
        <p:nvSpPr>
          <p:cNvPr id="23" name="Content Placeholder 2"/>
          <p:cNvSpPr txBox="1">
            <a:spLocks/>
          </p:cNvSpPr>
          <p:nvPr/>
        </p:nvSpPr>
        <p:spPr>
          <a:xfrm>
            <a:off x="9367900" y="4477762"/>
            <a:ext cx="2227814" cy="835678"/>
          </a:xfrm>
          <a:prstGeom prst="rect">
            <a:avLst/>
          </a:prstGeom>
          <a:solidFill>
            <a:schemeClr val="accent2">
              <a:lumMod val="75000"/>
            </a:schemeClr>
          </a:solidFill>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200" b="1" dirty="0" smtClean="0">
                <a:solidFill>
                  <a:schemeClr val="bg1"/>
                </a:solidFill>
              </a:rPr>
              <a:t>Data on opioids are POOR</a:t>
            </a:r>
            <a:endParaRPr lang="en-US" sz="2200" dirty="0" smtClean="0">
              <a:solidFill>
                <a:schemeClr val="bg1"/>
              </a:solidFill>
            </a:endParaRPr>
          </a:p>
        </p:txBody>
      </p:sp>
      <p:sp>
        <p:nvSpPr>
          <p:cNvPr id="24" name="Content Placeholder 2"/>
          <p:cNvSpPr txBox="1">
            <a:spLocks/>
          </p:cNvSpPr>
          <p:nvPr/>
        </p:nvSpPr>
        <p:spPr>
          <a:xfrm>
            <a:off x="9367900" y="5096703"/>
            <a:ext cx="2227814" cy="1325719"/>
          </a:xfrm>
          <a:prstGeom prst="rect">
            <a:avLst/>
          </a:prstGeom>
          <a:solidFill>
            <a:schemeClr val="accent2">
              <a:lumMod val="75000"/>
            </a:schemeClr>
          </a:solidFill>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charset="0"/>
              <a:buChar char="•"/>
            </a:pPr>
            <a:r>
              <a:rPr lang="en-US" sz="2000" b="1" dirty="0" smtClean="0">
                <a:solidFill>
                  <a:schemeClr val="bg1"/>
                </a:solidFill>
              </a:rPr>
              <a:t>Numbers underestimated</a:t>
            </a:r>
          </a:p>
          <a:p>
            <a:pPr marL="285750" indent="-285750">
              <a:buFont typeface="Arial" charset="0"/>
              <a:buChar char="•"/>
            </a:pPr>
            <a:r>
              <a:rPr lang="en-US" sz="2000" b="1" dirty="0" smtClean="0">
                <a:solidFill>
                  <a:schemeClr val="bg1"/>
                </a:solidFill>
              </a:rPr>
              <a:t>TRENDS</a:t>
            </a:r>
            <a:r>
              <a:rPr lang="en-US" sz="2000" dirty="0" smtClean="0">
                <a:solidFill>
                  <a:schemeClr val="bg1"/>
                </a:solidFill>
              </a:rPr>
              <a:t> likely </a:t>
            </a:r>
            <a:r>
              <a:rPr lang="en-US" sz="2000" b="1" dirty="0" smtClean="0">
                <a:solidFill>
                  <a:schemeClr val="bg1"/>
                </a:solidFill>
              </a:rPr>
              <a:t>VALID</a:t>
            </a:r>
            <a:endParaRPr lang="en-US" sz="2000" dirty="0" smtClean="0">
              <a:solidFill>
                <a:schemeClr val="bg1"/>
              </a:solidFill>
            </a:endParaRPr>
          </a:p>
          <a:p>
            <a:pPr marL="285750" indent="-285750">
              <a:buFont typeface="Arial" charset="0"/>
              <a:buChar char="•"/>
            </a:pPr>
            <a:endParaRPr lang="en-US" sz="1800" dirty="0" smtClean="0">
              <a:solidFill>
                <a:schemeClr val="bg1"/>
              </a:solidFill>
            </a:endParaRPr>
          </a:p>
        </p:txBody>
      </p:sp>
    </p:spTree>
    <p:extLst>
      <p:ext uri="{BB962C8B-B14F-4D97-AF65-F5344CB8AC3E}">
        <p14:creationId xmlns:p14="http://schemas.microsoft.com/office/powerpoint/2010/main" val="10857798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664"/>
          <a:stretch/>
        </p:blipFill>
        <p:spPr>
          <a:xfrm>
            <a:off x="615365" y="1017202"/>
            <a:ext cx="8432383" cy="5688398"/>
          </a:xfrm>
          <a:prstGeom prst="rect">
            <a:avLst/>
          </a:prstGeom>
        </p:spPr>
      </p:pic>
      <p:sp>
        <p:nvSpPr>
          <p:cNvPr id="4" name="Title 1"/>
          <p:cNvSpPr txBox="1">
            <a:spLocks/>
          </p:cNvSpPr>
          <p:nvPr/>
        </p:nvSpPr>
        <p:spPr>
          <a:xfrm>
            <a:off x="0" y="264585"/>
            <a:ext cx="12192000" cy="16799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smtClean="0">
                <a:solidFill>
                  <a:schemeClr val="accent2">
                    <a:lumMod val="75000"/>
                  </a:schemeClr>
                </a:solidFill>
                <a:latin typeface="+mn-lt"/>
              </a:rPr>
              <a:t>The Third Wave</a:t>
            </a:r>
            <a:endParaRPr lang="en-US" sz="4800" dirty="0">
              <a:latin typeface="+mn-lt"/>
            </a:endParaRPr>
          </a:p>
        </p:txBody>
      </p:sp>
      <p:sp>
        <p:nvSpPr>
          <p:cNvPr id="5" name="TextBox 4"/>
          <p:cNvSpPr txBox="1"/>
          <p:nvPr/>
        </p:nvSpPr>
        <p:spPr>
          <a:xfrm>
            <a:off x="9091024" y="975397"/>
            <a:ext cx="2662987" cy="1200329"/>
          </a:xfrm>
          <a:prstGeom prst="rect">
            <a:avLst/>
          </a:prstGeom>
          <a:solidFill>
            <a:srgbClr val="C35A20"/>
          </a:solidFill>
          <a:ln>
            <a:solidFill>
              <a:srgbClr val="C35A20"/>
            </a:solidFill>
          </a:ln>
        </p:spPr>
        <p:txBody>
          <a:bodyPr wrap="square" rtlCol="0">
            <a:spAutoFit/>
          </a:bodyPr>
          <a:lstStyle/>
          <a:p>
            <a:pPr algn="ctr"/>
            <a:r>
              <a:rPr lang="en-US" sz="2400" b="1" dirty="0" smtClean="0">
                <a:solidFill>
                  <a:schemeClr val="bg1"/>
                </a:solidFill>
              </a:rPr>
              <a:t>Operation SOS: Synthetic Opioids Surge</a:t>
            </a:r>
            <a:endParaRPr lang="en-US" sz="2400" b="1" dirty="0">
              <a:solidFill>
                <a:schemeClr val="bg1"/>
              </a:solidFill>
            </a:endParaRPr>
          </a:p>
        </p:txBody>
      </p:sp>
      <p:sp>
        <p:nvSpPr>
          <p:cNvPr id="6" name="TextBox 5"/>
          <p:cNvSpPr txBox="1"/>
          <p:nvPr/>
        </p:nvSpPr>
        <p:spPr>
          <a:xfrm>
            <a:off x="9091023" y="2296117"/>
            <a:ext cx="2662987" cy="3908762"/>
          </a:xfrm>
          <a:prstGeom prst="rect">
            <a:avLst/>
          </a:prstGeom>
          <a:solidFill>
            <a:srgbClr val="C35A20"/>
          </a:solidFill>
          <a:ln>
            <a:solidFill>
              <a:srgbClr val="C35A20"/>
            </a:solidFill>
          </a:ln>
        </p:spPr>
        <p:txBody>
          <a:bodyPr wrap="square" rtlCol="0">
            <a:spAutoFit/>
          </a:bodyPr>
          <a:lstStyle/>
          <a:p>
            <a:pPr algn="ctr"/>
            <a:r>
              <a:rPr lang="en-US" sz="2000" b="1" dirty="0" smtClean="0">
                <a:solidFill>
                  <a:schemeClr val="bg1"/>
                </a:solidFill>
              </a:rPr>
              <a:t>Solano County identified as part of the Eastern District of CA, one of ten districts nationally to be a drug corridor and where targeted efforts to prosecute every case involving fentanyl and synthetic opioids will be a priority.</a:t>
            </a:r>
          </a:p>
          <a:p>
            <a:pPr algn="ctr"/>
            <a:r>
              <a:rPr lang="en-US" sz="2800" b="1" dirty="0" smtClean="0">
                <a:solidFill>
                  <a:schemeClr val="bg1"/>
                </a:solidFill>
              </a:rPr>
              <a:t>July 2018</a:t>
            </a:r>
            <a:endParaRPr lang="en-US" sz="2800" b="1" dirty="0">
              <a:solidFill>
                <a:schemeClr val="bg1"/>
              </a:solidFill>
            </a:endParaRPr>
          </a:p>
        </p:txBody>
      </p:sp>
      <p:sp>
        <p:nvSpPr>
          <p:cNvPr id="7" name="TextBox 6"/>
          <p:cNvSpPr txBox="1"/>
          <p:nvPr/>
        </p:nvSpPr>
        <p:spPr>
          <a:xfrm>
            <a:off x="9091022" y="6304549"/>
            <a:ext cx="2775285" cy="230832"/>
          </a:xfrm>
          <a:prstGeom prst="rect">
            <a:avLst/>
          </a:prstGeom>
          <a:noFill/>
        </p:spPr>
        <p:txBody>
          <a:bodyPr wrap="square" rtlCol="0">
            <a:spAutoFit/>
          </a:bodyPr>
          <a:lstStyle/>
          <a:p>
            <a:r>
              <a:rPr lang="en-US" sz="900" dirty="0" smtClean="0"/>
              <a:t>SOURCE: Vallejo Times Herald, August 2018</a:t>
            </a:r>
            <a:endParaRPr lang="en-US" sz="900" dirty="0"/>
          </a:p>
        </p:txBody>
      </p:sp>
    </p:spTree>
    <p:extLst>
      <p:ext uri="{BB962C8B-B14F-4D97-AF65-F5344CB8AC3E}">
        <p14:creationId xmlns:p14="http://schemas.microsoft.com/office/powerpoint/2010/main" val="54981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93222" y="10246"/>
            <a:ext cx="11094720" cy="6860540"/>
            <a:chOff x="493222" y="421061"/>
            <a:chExt cx="11094720" cy="6860540"/>
          </a:xfrm>
        </p:grpSpPr>
        <p:pic>
          <p:nvPicPr>
            <p:cNvPr id="2" name="Picture 1" descr="../Screen%20Shot%202018-08-25%20at%2011.49.04%20AM.png"/>
            <p:cNvPicPr/>
            <p:nvPr/>
          </p:nvPicPr>
          <p:blipFill>
            <a:blip r:embed="rId2">
              <a:extLst>
                <a:ext uri="{28A0092B-C50C-407E-A947-70E740481C1C}">
                  <a14:useLocalDpi xmlns:a14="http://schemas.microsoft.com/office/drawing/2010/main" val="0"/>
                </a:ext>
              </a:extLst>
            </a:blip>
            <a:srcRect/>
            <a:stretch>
              <a:fillRect/>
            </a:stretch>
          </p:blipFill>
          <p:spPr bwMode="auto">
            <a:xfrm>
              <a:off x="493222" y="421061"/>
              <a:ext cx="11094720" cy="6860540"/>
            </a:xfrm>
            <a:prstGeom prst="rect">
              <a:avLst/>
            </a:prstGeom>
            <a:noFill/>
            <a:ln>
              <a:noFill/>
            </a:ln>
          </p:spPr>
        </p:pic>
        <p:sp>
          <p:nvSpPr>
            <p:cNvPr id="3" name="Rectangle 2"/>
            <p:cNvSpPr/>
            <p:nvPr/>
          </p:nvSpPr>
          <p:spPr>
            <a:xfrm>
              <a:off x="5806260" y="1309854"/>
              <a:ext cx="5330738" cy="167352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050201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20Shot%202018-08-25%20at%2011.49.04%20AM.png"/>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493222" y="0"/>
            <a:ext cx="11094720" cy="6860540"/>
          </a:xfrm>
          <a:prstGeom prst="rect">
            <a:avLst/>
          </a:prstGeom>
          <a:noFill/>
          <a:ln>
            <a:noFill/>
          </a:ln>
        </p:spPr>
      </p:pic>
      <p:grpSp>
        <p:nvGrpSpPr>
          <p:cNvPr id="5" name="Group 4"/>
          <p:cNvGrpSpPr/>
          <p:nvPr/>
        </p:nvGrpSpPr>
        <p:grpSpPr>
          <a:xfrm>
            <a:off x="1911927" y="859283"/>
            <a:ext cx="9251575" cy="4558197"/>
            <a:chOff x="1911927" y="1124323"/>
            <a:chExt cx="9251575" cy="4558197"/>
          </a:xfrm>
        </p:grpSpPr>
        <p:sp>
          <p:nvSpPr>
            <p:cNvPr id="3" name="Rectangle 2"/>
            <p:cNvSpPr/>
            <p:nvPr/>
          </p:nvSpPr>
          <p:spPr>
            <a:xfrm>
              <a:off x="5832764" y="1124324"/>
              <a:ext cx="5330738" cy="167352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creen%20Shot%202018-08-25%20at%2011.49.04%20AM.png"/>
            <p:cNvPicPr/>
            <p:nvPr/>
          </p:nvPicPr>
          <p:blipFill rotWithShape="1">
            <a:blip r:embed="rId2">
              <a:extLst>
                <a:ext uri="{28A0092B-C50C-407E-A947-70E740481C1C}">
                  <a14:useLocalDpi xmlns:a14="http://schemas.microsoft.com/office/drawing/2010/main" val="0"/>
                </a:ext>
              </a:extLst>
            </a:blip>
            <a:srcRect l="48338" t="13100" r="4252" b="62719"/>
            <a:stretch/>
          </p:blipFill>
          <p:spPr bwMode="auto">
            <a:xfrm>
              <a:off x="1939636" y="2147454"/>
              <a:ext cx="7218219" cy="3477491"/>
            </a:xfrm>
            <a:prstGeom prst="rect">
              <a:avLst/>
            </a:prstGeom>
            <a:noFill/>
            <a:ln w="63500">
              <a:solidFill>
                <a:srgbClr val="112D4B"/>
              </a:solidFill>
            </a:ln>
          </p:spPr>
        </p:pic>
        <p:cxnSp>
          <p:nvCxnSpPr>
            <p:cNvPr id="11" name="Straight Connector 10"/>
            <p:cNvCxnSpPr/>
            <p:nvPr/>
          </p:nvCxnSpPr>
          <p:spPr>
            <a:xfrm flipV="1">
              <a:off x="1911927" y="1124323"/>
              <a:ext cx="3920837" cy="9815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9157855" y="1132305"/>
              <a:ext cx="2005647" cy="9735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9157855" y="2797850"/>
              <a:ext cx="2005647" cy="28846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521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1"/>
            <a:ext cx="8583250" cy="5163721"/>
          </a:xfrm>
          <a:prstGeom prst="rect">
            <a:avLst/>
          </a:prstGeom>
        </p:spPr>
      </p:pic>
      <p:sp>
        <p:nvSpPr>
          <p:cNvPr id="9" name="TextBox 8"/>
          <p:cNvSpPr txBox="1"/>
          <p:nvPr/>
        </p:nvSpPr>
        <p:spPr>
          <a:xfrm>
            <a:off x="4822779" y="4008133"/>
            <a:ext cx="7406641" cy="1815882"/>
          </a:xfrm>
          <a:prstGeom prst="rect">
            <a:avLst/>
          </a:prstGeom>
          <a:solidFill>
            <a:schemeClr val="tx1">
              <a:lumMod val="75000"/>
              <a:lumOff val="25000"/>
            </a:schemeClr>
          </a:solidFill>
        </p:spPr>
        <p:txBody>
          <a:bodyPr wrap="square" rtlCol="0">
            <a:spAutoFit/>
          </a:bodyPr>
          <a:lstStyle/>
          <a:p>
            <a:pPr marL="342900" indent="-342900">
              <a:buFont typeface="Arial" charset="0"/>
              <a:buChar char="•"/>
            </a:pPr>
            <a:r>
              <a:rPr lang="en-US" sz="2800" b="1" dirty="0" smtClean="0">
                <a:solidFill>
                  <a:schemeClr val="bg1"/>
                </a:solidFill>
              </a:rPr>
              <a:t>Household Interview Survey of 67,500 individuals 12 and up in all 50 states &amp; DC</a:t>
            </a:r>
          </a:p>
          <a:p>
            <a:pPr marL="342900" indent="-342900">
              <a:buFont typeface="Arial" charset="0"/>
              <a:buChar char="•"/>
            </a:pPr>
            <a:r>
              <a:rPr lang="en-US" sz="2800" b="1" dirty="0" smtClean="0">
                <a:solidFill>
                  <a:schemeClr val="bg1"/>
                </a:solidFill>
              </a:rPr>
              <a:t>Provides a window into the state of substance use and mental health in the US</a:t>
            </a:r>
          </a:p>
        </p:txBody>
      </p:sp>
      <p:sp>
        <p:nvSpPr>
          <p:cNvPr id="13" name="TextBox 12"/>
          <p:cNvSpPr txBox="1"/>
          <p:nvPr/>
        </p:nvSpPr>
        <p:spPr>
          <a:xfrm>
            <a:off x="8714837" y="471275"/>
            <a:ext cx="3305175" cy="3108543"/>
          </a:xfrm>
          <a:prstGeom prst="rect">
            <a:avLst/>
          </a:prstGeom>
          <a:solidFill>
            <a:srgbClr val="002060"/>
          </a:solidFill>
        </p:spPr>
        <p:txBody>
          <a:bodyPr wrap="square" rtlCol="0">
            <a:spAutoFit/>
          </a:bodyPr>
          <a:lstStyle/>
          <a:p>
            <a:pPr marL="342900" indent="-342900">
              <a:buFont typeface="Arial" charset="0"/>
              <a:buChar char="•"/>
            </a:pPr>
            <a:r>
              <a:rPr lang="en-US" sz="2800" b="1" dirty="0" smtClean="0">
                <a:solidFill>
                  <a:schemeClr val="bg1"/>
                </a:solidFill>
              </a:rPr>
              <a:t>11.4 Million Opioid Misusers with 97.2% with Rx Pain Reliever Misusers</a:t>
            </a:r>
          </a:p>
          <a:p>
            <a:pPr marL="342900" indent="-342900">
              <a:buFont typeface="Arial" charset="0"/>
              <a:buChar char="•"/>
            </a:pPr>
            <a:r>
              <a:rPr lang="en-US" sz="2800" b="1" dirty="0" smtClean="0">
                <a:solidFill>
                  <a:schemeClr val="bg1"/>
                </a:solidFill>
              </a:rPr>
              <a:t>Down from 12.7M in 2015</a:t>
            </a:r>
          </a:p>
        </p:txBody>
      </p:sp>
      <p:sp>
        <p:nvSpPr>
          <p:cNvPr id="5" name="TextBox 4"/>
          <p:cNvSpPr txBox="1"/>
          <p:nvPr/>
        </p:nvSpPr>
        <p:spPr>
          <a:xfrm>
            <a:off x="767885" y="5263035"/>
            <a:ext cx="3873222" cy="246221"/>
          </a:xfrm>
          <a:prstGeom prst="rect">
            <a:avLst/>
          </a:prstGeom>
          <a:solidFill>
            <a:schemeClr val="bg1"/>
          </a:solidFill>
        </p:spPr>
        <p:txBody>
          <a:bodyPr wrap="square" rtlCol="0">
            <a:spAutoFit/>
          </a:bodyPr>
          <a:lstStyle/>
          <a:p>
            <a:r>
              <a:rPr lang="en-US" sz="1000" dirty="0" smtClean="0"/>
              <a:t>Source: </a:t>
            </a:r>
            <a:r>
              <a:rPr lang="en-US" sz="1000" dirty="0" smtClean="0">
                <a:hlinkClick r:id="rId4"/>
              </a:rPr>
              <a:t>SAMHSA Reports And Detailed Tables From the 2017 NSDUH </a:t>
            </a:r>
            <a:endParaRPr lang="en-US" sz="1000" dirty="0"/>
          </a:p>
        </p:txBody>
      </p:sp>
    </p:spTree>
    <p:extLst>
      <p:ext uri="{BB962C8B-B14F-4D97-AF65-F5344CB8AC3E}">
        <p14:creationId xmlns:p14="http://schemas.microsoft.com/office/powerpoint/2010/main" val="11080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987"/>
          <a:stretch/>
        </p:blipFill>
        <p:spPr>
          <a:xfrm>
            <a:off x="-1" y="-7542"/>
            <a:ext cx="12188457" cy="6865542"/>
          </a:xfrm>
          <a:prstGeom prst="rect">
            <a:avLst/>
          </a:prstGeom>
        </p:spPr>
      </p:pic>
      <p:sp>
        <p:nvSpPr>
          <p:cNvPr id="27" name="Rectangle 26"/>
          <p:cNvSpPr/>
          <p:nvPr/>
        </p:nvSpPr>
        <p:spPr>
          <a:xfrm>
            <a:off x="384311" y="6304194"/>
            <a:ext cx="4572000" cy="246221"/>
          </a:xfrm>
          <a:prstGeom prst="rect">
            <a:avLst/>
          </a:prstGeom>
          <a:noFill/>
        </p:spPr>
        <p:txBody>
          <a:bodyPr wrap="square">
            <a:spAutoFit/>
          </a:bodyPr>
          <a:lstStyle/>
          <a:p>
            <a:r>
              <a:rPr lang="en-US" sz="1000" dirty="0"/>
              <a:t>Source: </a:t>
            </a:r>
            <a:r>
              <a:rPr lang="en-US" sz="1000" dirty="0">
                <a:hlinkClick r:id="rId4"/>
              </a:rPr>
              <a:t>SAMHSA Reports And Detailed Tables From the 2017 NSDUH </a:t>
            </a:r>
            <a:endParaRPr lang="en-US" sz="1000" dirty="0"/>
          </a:p>
        </p:txBody>
      </p:sp>
    </p:spTree>
    <p:extLst>
      <p:ext uri="{BB962C8B-B14F-4D97-AF65-F5344CB8AC3E}">
        <p14:creationId xmlns:p14="http://schemas.microsoft.com/office/powerpoint/2010/main" val="7171479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st Practices of Local Coalitions" id="{D89B2E8A-157C-D448-9AD5-24CF8F5D41D6}" vid="{A77B9D7D-DB20-2E4E-9001-D858F0C86C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26780</TotalTime>
  <Words>2560</Words>
  <Application>Microsoft Office PowerPoint</Application>
  <PresentationFormat>Widescreen</PresentationFormat>
  <Paragraphs>246</Paragraphs>
  <Slides>32</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Book Antiqua</vt:lpstr>
      <vt:lpstr>Bradley Hand</vt:lpstr>
      <vt:lpstr>Calibri</vt:lpstr>
      <vt:lpstr>Calibri Light</vt:lpstr>
      <vt:lpstr>Candara</vt:lpstr>
      <vt:lpstr>Mangal</vt:lpstr>
      <vt:lpstr>Wingdings</vt:lpstr>
      <vt:lpstr>Office Theme</vt:lpstr>
      <vt:lpstr>Putting the Pieces Together:  The Opioid Epidemic in Solano County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christine_wu</dc:creator>
  <cp:lastModifiedBy>Jennifer Redman</cp:lastModifiedBy>
  <cp:revision>297</cp:revision>
  <cp:lastPrinted>2019-02-22T03:46:48Z</cp:lastPrinted>
  <dcterms:created xsi:type="dcterms:W3CDTF">2018-03-23T20:45:47Z</dcterms:created>
  <dcterms:modified xsi:type="dcterms:W3CDTF">2020-03-24T21:11:02Z</dcterms:modified>
</cp:coreProperties>
</file>