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4"/>
  </p:sldMasterIdLst>
  <p:sldIdLst>
    <p:sldId id="256" r:id="rId5"/>
    <p:sldId id="276" r:id="rId6"/>
    <p:sldId id="277" r:id="rId7"/>
    <p:sldId id="262" r:id="rId8"/>
    <p:sldId id="269" r:id="rId9"/>
    <p:sldId id="286" r:id="rId10"/>
    <p:sldId id="282" r:id="rId11"/>
    <p:sldId id="283" r:id="rId12"/>
    <p:sldId id="273" r:id="rId13"/>
    <p:sldId id="278" r:id="rId14"/>
  </p:sldIdLst>
  <p:sldSz cx="12192000" cy="6858000"/>
  <p:notesSz cx="7010400" cy="9236075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313EC-7BDC-4118-93CF-D0CB1D2654F1}" v="18" dt="2019-06-03T17:34:54.2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all services= 5930 clients*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 services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00-4652-A90A-A3F9AB4117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C00-4652-A90A-A3F9AB4117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00-4652-A90A-A3F9AB4117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MH only</c:v>
                </c:pt>
                <c:pt idx="1">
                  <c:v>MH+SUD 1</c:v>
                </c:pt>
                <c:pt idx="2">
                  <c:v>MH+SUD 2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2983</c:v>
                </c:pt>
                <c:pt idx="1">
                  <c:v>2947</c:v>
                </c:pt>
                <c:pt idx="2">
                  <c:v>1073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00-4652-A90A-A3F9AB41173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1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8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6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98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6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3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9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6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1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540732-DC21-48D1-8122-02008976718C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54E89D-0A8F-4C75-919E-06EFB29C7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80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solanocountybh/" TargetMode="External"/><Relationship Id="rId3" Type="http://schemas.openxmlformats.org/officeDocument/2006/relationships/hyperlink" Target="mailto:ecowan@solanocounty.com" TargetMode="Externa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hyperlink" Target="https://www.facebook.com/Solano-County-Behavioral-Health-2324930547755970/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://solanocounty.com/depts/bh/default.asp" TargetMode="External"/><Relationship Id="rId10" Type="http://schemas.openxmlformats.org/officeDocument/2006/relationships/hyperlink" Target="https://twitter.com/SolanoCountyBH" TargetMode="External"/><Relationship Id="rId4" Type="http://schemas.openxmlformats.org/officeDocument/2006/relationships/hyperlink" Target="mailto:mcmautner@solanocounty.com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E220058-3FCE-496E-ADF2-D8A6961F39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193F809-7E50-4AAD-8E26-878207931C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781969-40A0-45E2-B6BC-D268BBF19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504" y="758952"/>
            <a:ext cx="7319175" cy="3566160"/>
          </a:xfrm>
        </p:spPr>
        <p:txBody>
          <a:bodyPr>
            <a:normAutofit/>
          </a:bodyPr>
          <a:lstStyle/>
          <a:p>
            <a:r>
              <a:rPr lang="en-US" sz="6800"/>
              <a:t>Solano County </a:t>
            </a:r>
            <a:br>
              <a:rPr lang="en-US" sz="6800"/>
            </a:br>
            <a:r>
              <a:rPr lang="en-US" sz="6800"/>
              <a:t>Co-Occurring Integration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C876B1-F91E-4CC1-8C5D-22F4F466D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597310"/>
          </a:xfrm>
        </p:spPr>
        <p:txBody>
          <a:bodyPr>
            <a:noAutofit/>
          </a:bodyPr>
          <a:lstStyle/>
          <a:p>
            <a:r>
              <a:rPr lang="en-US" sz="1600" dirty="0"/>
              <a:t>Emery Cowan, LPCC, LMHC</a:t>
            </a:r>
          </a:p>
          <a:p>
            <a:r>
              <a:rPr lang="en-US" sz="1600" dirty="0"/>
              <a:t>Mark Mautner, LMFT</a:t>
            </a:r>
          </a:p>
          <a:p>
            <a:endParaRPr lang="en-US" sz="1600" dirty="0"/>
          </a:p>
          <a:p>
            <a:r>
              <a:rPr lang="en-US" sz="1600" dirty="0"/>
              <a:t>Drug Safe Solano | September 2019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59B3F65-46F6-4C47-BC7D-F1E641818C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E9C5090-7D25-41E3-A6D3-CCAEE505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1BF8809-0DAC-41E5-A212-ACB4A01BE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1116583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219A3FB-E147-47B9-8583-0D14797B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Emery Cowan, BH Services Administrator- Adult/QI</a:t>
            </a:r>
          </a:p>
          <a:p>
            <a:r>
              <a:rPr lang="en-US" dirty="0">
                <a:hlinkClick r:id="rId3"/>
              </a:rPr>
              <a:t>ecowan@solanocounty.com</a:t>
            </a:r>
            <a:endParaRPr lang="en-US" dirty="0"/>
          </a:p>
          <a:p>
            <a:r>
              <a:rPr lang="en-US" dirty="0"/>
              <a:t>707-784-8041</a:t>
            </a:r>
          </a:p>
          <a:p>
            <a:endParaRPr lang="en-US" dirty="0"/>
          </a:p>
          <a:p>
            <a:r>
              <a:rPr lang="en-US" dirty="0"/>
              <a:t>Mark Mautner, Clinician- Performance Improvement Team </a:t>
            </a:r>
          </a:p>
          <a:p>
            <a:r>
              <a:rPr lang="en-US" dirty="0">
                <a:hlinkClick r:id="rId4"/>
              </a:rPr>
              <a:t>mcmautner@solanocounty.com</a:t>
            </a:r>
            <a:r>
              <a:rPr lang="en-US" dirty="0"/>
              <a:t> </a:t>
            </a:r>
          </a:p>
          <a:p>
            <a:r>
              <a:rPr lang="en-US" dirty="0"/>
              <a:t>707-784-8882</a:t>
            </a:r>
          </a:p>
          <a:p>
            <a:endParaRPr lang="en-US" dirty="0"/>
          </a:p>
          <a:p>
            <a:r>
              <a:rPr lang="en-US" dirty="0">
                <a:hlinkClick r:id="rId5"/>
              </a:rPr>
              <a:t>http://solanocounty.com/depts/bh/default.asp</a:t>
            </a:r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C25FF312-276B-42C7-8BF5-C6061EAA7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9711" y="4884608"/>
            <a:ext cx="2467217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Follow @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201F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SolanocountyBH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201F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2F92"/>
                </a:solidFill>
                <a:effectLst/>
                <a:latin typeface="inherit"/>
                <a:cs typeface="Calibri" panose="020F0502020204030204" pitchFamily="34" charset="0"/>
              </a:rPr>
              <a:t>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2F92"/>
                </a:solidFill>
                <a:effectLst/>
                <a:latin typeface="inherit"/>
                <a:cs typeface="Calibri" panose="020F0502020204030204" pitchFamily="34" charset="0"/>
              </a:rPr>
              <a:t>      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2F92"/>
                </a:solidFill>
                <a:effectLst/>
                <a:latin typeface="inherit"/>
                <a:cs typeface="Calibri" panose="020F0502020204030204" pitchFamily="34" charset="0"/>
              </a:rPr>
              <a:t>  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FF2F92"/>
                </a:solidFill>
                <a:effectLst/>
                <a:latin typeface="inherit"/>
                <a:cs typeface="Calibri" panose="020F0502020204030204" pitchFamily="34" charset="0"/>
              </a:rPr>
              <a:t>      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2F92"/>
                </a:solidFill>
                <a:effectLst/>
                <a:latin typeface="inherit"/>
                <a:cs typeface="Calibri" panose="020F0502020204030204" pitchFamily="34" charset="0"/>
              </a:rPr>
              <a:t>  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954F72"/>
                </a:solidFill>
                <a:effectLst/>
                <a:latin typeface="inherit"/>
                <a:cs typeface="Calibri" panose="020F0502020204030204" pitchFamily="34" charset="0"/>
              </a:rPr>
              <a:t>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954F72"/>
                </a:solidFill>
                <a:effectLst/>
                <a:latin typeface="inherit"/>
                <a:cs typeface="Calibri" panose="020F0502020204030204" pitchFamily="34" charset="0"/>
              </a:rPr>
              <a:t>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fb">
            <a:hlinkClick r:id="rId6"/>
            <a:extLst>
              <a:ext uri="{FF2B5EF4-FFF2-40B4-BE49-F238E27FC236}">
                <a16:creationId xmlns:a16="http://schemas.microsoft.com/office/drawing/2014/main" xmlns="" id="{B7D2D607-13E4-4983-ADF0-10D0BFE23F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151" y="5239204"/>
            <a:ext cx="360265" cy="36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insta">
            <a:hlinkClick r:id="rId8"/>
            <a:extLst>
              <a:ext uri="{FF2B5EF4-FFF2-40B4-BE49-F238E27FC236}">
                <a16:creationId xmlns:a16="http://schemas.microsoft.com/office/drawing/2014/main" xmlns="" id="{57AAA86C-C11B-4D49-A0F1-016505479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055" y="5239204"/>
            <a:ext cx="360265" cy="36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witter">
            <a:hlinkClick r:id="rId10"/>
            <a:extLst>
              <a:ext uri="{FF2B5EF4-FFF2-40B4-BE49-F238E27FC236}">
                <a16:creationId xmlns:a16="http://schemas.microsoft.com/office/drawing/2014/main" xmlns="" id="{5FE116A1-87BC-4776-863D-7C17689B5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960" y="5239204"/>
            <a:ext cx="360265" cy="36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9355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D05865-D056-4EDE-BE2F-24963ADD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MH/SUD Integration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xmlns="" id="{0A00FFA0-B949-4788-BDD9-90BCF584A7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85499"/>
              </p:ext>
            </p:extLst>
          </p:nvPr>
        </p:nvGraphicFramePr>
        <p:xfrm>
          <a:off x="465591" y="1920908"/>
          <a:ext cx="4237037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6FF04D9-72B0-4B96-A60B-9396C26BD5E9}"/>
              </a:ext>
            </a:extLst>
          </p:cNvPr>
          <p:cNvSpPr txBox="1"/>
          <p:nvPr/>
        </p:nvSpPr>
        <p:spPr>
          <a:xfrm>
            <a:off x="4702628" y="1920908"/>
            <a:ext cx="6823788" cy="4093428"/>
          </a:xfrm>
          <a:prstGeom prst="rect">
            <a:avLst/>
          </a:prstGeom>
          <a:solidFill>
            <a:schemeClr val="bg1">
              <a:lumMod val="85000"/>
              <a:alpha val="3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49% with a Co-occurring MHSUD</a:t>
            </a:r>
          </a:p>
          <a:p>
            <a:r>
              <a:rPr lang="en-US" sz="2000" dirty="0"/>
              <a:t>18% have a 3rd co-occurring dx (SUD and others)</a:t>
            </a:r>
          </a:p>
          <a:p>
            <a:endParaRPr lang="en-US" sz="2000" dirty="0"/>
          </a:p>
          <a:p>
            <a:r>
              <a:rPr lang="en-US" sz="2000" dirty="0"/>
              <a:t>74% and 92% - Adult Specialty Services (high intensity level of care/complex conditions)</a:t>
            </a:r>
          </a:p>
          <a:p>
            <a:endParaRPr lang="en-US" sz="2000" dirty="0"/>
          </a:p>
          <a:p>
            <a:r>
              <a:rPr lang="en-US" sz="2000" dirty="0"/>
              <a:t>11% - Transition Age Youth/Young Adults</a:t>
            </a:r>
          </a:p>
          <a:p>
            <a:endParaRPr lang="en-US" sz="2000" dirty="0"/>
          </a:p>
          <a:p>
            <a:r>
              <a:rPr lang="en-US" sz="2000" dirty="0"/>
              <a:t>Preliminary qualitative data review: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Disproportionate Dx of Alcohol and Cannabis UD compared to other illicit substances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Connection between cannabis and alcohol use disorders &amp; mood disorders and trauma disorders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EBD7180-6BDC-4CD1-A6C9-44122214D672}"/>
              </a:ext>
            </a:extLst>
          </p:cNvPr>
          <p:cNvSpPr txBox="1"/>
          <p:nvPr/>
        </p:nvSpPr>
        <p:spPr>
          <a:xfrm>
            <a:off x="1097280" y="6010427"/>
            <a:ext cx="2006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*point in time end of FY2018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345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ABEB1A-D5C8-4DE3-A04B-E12F4A89F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Integration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2A8F5A-0F76-4547-9CBF-476BFBF6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37825"/>
          </a:xfrm>
        </p:spPr>
        <p:txBody>
          <a:bodyPr numCol="2">
            <a:normAutofit/>
          </a:bodyPr>
          <a:lstStyle/>
          <a:p>
            <a:r>
              <a:rPr lang="en-US" b="1" dirty="0"/>
              <a:t>Aiming for a ROSC (Recovery Oriented System of Care):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Person Centered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Self directed/Self determination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Strength based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Team approaches; collaborative decision making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Individualized treatment planning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Community based services and supports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Continuity of services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Peer involvement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Outcome-driven </a:t>
            </a:r>
          </a:p>
          <a:p>
            <a:pPr algn="ctr"/>
            <a:r>
              <a:rPr lang="en-US" b="1" dirty="0"/>
              <a:t>Goals: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Holistic approach to care- whole health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No wrong door approach- calling or walking in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Intentional, dedicated team coordination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Maintenance of specialty roles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Improve retention and engagement of people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Use of EBPs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SUD Screening, assessment, treatment planning for all clients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/>
              <a:t>Positive client outcomes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924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FC6513-F86E-469A-89FD-A6C94510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1: Planning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38629A-6555-4971-93E1-44E64169E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1760"/>
          </a:xfrm>
        </p:spPr>
        <p:txBody>
          <a:bodyPr>
            <a:normAutofit/>
          </a:bodyPr>
          <a:lstStyle/>
          <a:p>
            <a:r>
              <a:rPr lang="en-US" sz="1800" u="sng" dirty="0"/>
              <a:t>Leadership Buy-In</a:t>
            </a:r>
            <a:r>
              <a:rPr lang="en-US" sz="1800" dirty="0"/>
              <a:t>: Administration began discussing need to move this initiative to action and seek support for a change initiative through empowering direct service staff for planning</a:t>
            </a:r>
          </a:p>
          <a:p>
            <a:r>
              <a:rPr lang="en-US" sz="1800" u="sng" dirty="0"/>
              <a:t>Workgroup Approach</a:t>
            </a:r>
            <a:r>
              <a:rPr lang="en-US" sz="1800" dirty="0"/>
              <a:t>: Formed a BH Integration Team to develop action plans and discuss strengths/barriers- initial roll-out would include:</a:t>
            </a:r>
          </a:p>
          <a:p>
            <a:pPr lvl="1"/>
            <a:r>
              <a:rPr lang="en-US" dirty="0"/>
              <a:t>BHAT/ACCESS merging into one call line </a:t>
            </a:r>
          </a:p>
          <a:p>
            <a:pPr lvl="1"/>
            <a:r>
              <a:rPr lang="en-US" dirty="0"/>
              <a:t>Integrating quality assurance/compliance functions </a:t>
            </a:r>
          </a:p>
          <a:p>
            <a:r>
              <a:rPr lang="en-US" sz="1800" u="sng" dirty="0"/>
              <a:t>Consultation</a:t>
            </a:r>
            <a:r>
              <a:rPr lang="en-US" sz="1800" dirty="0"/>
              <a:t>: Dr. Ken Minkoff and numerous counties regarding MH/SUD Integration; while state is also integration. Common factors include:</a:t>
            </a:r>
          </a:p>
          <a:p>
            <a:pPr lvl="1"/>
            <a:r>
              <a:rPr lang="en-US" dirty="0"/>
              <a:t>Top leadership must be on board regarding fundamental systemic changes </a:t>
            </a:r>
          </a:p>
          <a:p>
            <a:pPr lvl="1"/>
            <a:r>
              <a:rPr lang="en-US" dirty="0"/>
              <a:t>Ensuring appropriate documentation in accordance with HIPAA and CFR42 </a:t>
            </a:r>
          </a:p>
          <a:p>
            <a:pPr lvl="1"/>
            <a:r>
              <a:rPr lang="en-US" dirty="0"/>
              <a:t>Bolstering capacity for entire system to be co-occurring capable </a:t>
            </a:r>
          </a:p>
          <a:p>
            <a:pPr lvl="1"/>
            <a:r>
              <a:rPr lang="en-US" dirty="0"/>
              <a:t>Continuing to tackle language, training, referral process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003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Readiness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Surveyed the system of care on their amenability to integration efforts  June 2018</a:t>
            </a:r>
          </a:p>
          <a:p>
            <a:r>
              <a:rPr lang="en-US" dirty="0"/>
              <a:t>57 respondents representing Solano County and community based organizations</a:t>
            </a:r>
          </a:p>
          <a:p>
            <a:r>
              <a:rPr lang="en-US" dirty="0"/>
              <a:t>Respondents overwhelmingly support the concept of mental health and substance use treatment integration </a:t>
            </a:r>
          </a:p>
          <a:p>
            <a:pPr lvl="1"/>
            <a:r>
              <a:rPr lang="en-US" dirty="0"/>
              <a:t>Some concerns regarding philosophical differences and lack of training </a:t>
            </a:r>
          </a:p>
          <a:p>
            <a:pPr lvl="1"/>
            <a:r>
              <a:rPr lang="en-US" dirty="0"/>
              <a:t>A desire for team approaches </a:t>
            </a:r>
          </a:p>
          <a:p>
            <a:pPr lvl="1"/>
            <a:r>
              <a:rPr lang="en-US" dirty="0"/>
              <a:t>Wanting to focus on whole person issues, including housing needs and ILP</a:t>
            </a:r>
          </a:p>
          <a:p>
            <a:pPr lvl="1"/>
            <a:r>
              <a:rPr lang="en-US" dirty="0"/>
              <a:t>Concerns regarding documentation and billing </a:t>
            </a:r>
          </a:p>
          <a:p>
            <a:r>
              <a:rPr lang="en-US" dirty="0"/>
              <a:t>Results from survey shared back to staff across bureaus and teams</a:t>
            </a:r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341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C875C7-AED3-41BF-BFE3-959D1E99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Implementation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610EFDF-D34E-40ED-ACC7-19DE6A8D8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3014410" cy="736282"/>
          </a:xfrm>
        </p:spPr>
        <p:txBody>
          <a:bodyPr/>
          <a:lstStyle/>
          <a:p>
            <a:r>
              <a:rPr lang="en-US" dirty="0"/>
              <a:t>No wrong door (line!)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B1B928-05AA-4ADD-9F8A-32E3E05FF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2958426" cy="337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Efforts begun between QI, ACCESS Unit, SUD, Avatar Technical Support, and Clinical Projects Team to merge the BHAT/ACCESS into a centralized phone line </a:t>
            </a:r>
          </a:p>
          <a:p>
            <a:r>
              <a:rPr lang="en-US" dirty="0"/>
              <a:t>Merge successfully begun in early May, 2019: </a:t>
            </a:r>
          </a:p>
          <a:p>
            <a:r>
              <a:rPr lang="en-US" b="1" dirty="0"/>
              <a:t>1-800-547-0495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456C8E7-6C26-4B61-9583-53A767557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6538" y="1846052"/>
            <a:ext cx="2394857" cy="736282"/>
          </a:xfrm>
        </p:spPr>
        <p:txBody>
          <a:bodyPr/>
          <a:lstStyle/>
          <a:p>
            <a:r>
              <a:rPr lang="en-US" dirty="0"/>
              <a:t>Welcoming spaces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177A9A3-E1B5-4B3E-B39F-1479A393C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10269" y="2583199"/>
            <a:ext cx="3309257" cy="3378200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en-US" dirty="0"/>
              <a:t>Recovery oriented teams in same service settings (i.e., SUD, employment, housing, peer specialists)</a:t>
            </a:r>
          </a:p>
          <a:p>
            <a:pPr marL="0">
              <a:buNone/>
            </a:pPr>
            <a:r>
              <a:rPr lang="en-US" dirty="0"/>
              <a:t>SUD staff to be moved into clinics/programs and assigned to people who present with SUD (assessment/intervention) </a:t>
            </a:r>
          </a:p>
          <a:p>
            <a:pPr marL="0">
              <a:buNone/>
            </a:pPr>
            <a:r>
              <a:rPr lang="en-US" dirty="0"/>
              <a:t>Service Settings to determine Intake/Assessment team (IAT) and Case Management Team (CMT)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xmlns="" id="{CF2A92FB-B2AB-4342-8AA7-C351367AC892}"/>
              </a:ext>
            </a:extLst>
          </p:cNvPr>
          <p:cNvSpPr txBox="1">
            <a:spLocks/>
          </p:cNvSpPr>
          <p:nvPr/>
        </p:nvSpPr>
        <p:spPr>
          <a:xfrm>
            <a:off x="8029925" y="1846052"/>
            <a:ext cx="2394857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Capacity building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xmlns="" id="{9C8DF377-B401-496E-9CBB-5029E856D06E}"/>
              </a:ext>
            </a:extLst>
          </p:cNvPr>
          <p:cNvSpPr txBox="1">
            <a:spLocks/>
          </p:cNvSpPr>
          <p:nvPr/>
        </p:nvSpPr>
        <p:spPr>
          <a:xfrm>
            <a:off x="8070358" y="2582334"/>
            <a:ext cx="3605348" cy="337820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buNone/>
            </a:pPr>
            <a:r>
              <a:rPr lang="en-US" dirty="0"/>
              <a:t>Training for all staff on:</a:t>
            </a:r>
          </a:p>
          <a:p>
            <a:pPr marL="544068" lvl="1" indent="-342900">
              <a:buFont typeface="Arial" panose="020B0604020202020204" pitchFamily="34" charset="0"/>
              <a:buChar char="•"/>
            </a:pPr>
            <a:r>
              <a:rPr lang="en-US" dirty="0"/>
              <a:t>Transtheoretical Model for Change (Stages of Change model) </a:t>
            </a:r>
          </a:p>
          <a:p>
            <a:pPr marL="544068" lvl="1" indent="-342900">
              <a:buFont typeface="Arial" panose="020B0604020202020204" pitchFamily="34" charset="0"/>
              <a:buChar char="•"/>
            </a:pPr>
            <a:r>
              <a:rPr lang="en-US" dirty="0"/>
              <a:t>American Society of Addiction Medicine (ASAM)</a:t>
            </a:r>
          </a:p>
          <a:p>
            <a:r>
              <a:rPr lang="en-US" dirty="0"/>
              <a:t>SCBH is contracted with The Harm Reduction Therapy Center to provide a series of 5 trainings to include:</a:t>
            </a:r>
          </a:p>
          <a:p>
            <a:pPr lvl="1"/>
            <a:r>
              <a:rPr lang="en-US" dirty="0"/>
              <a:t>Technologies and Philosophy of Harm Reduction </a:t>
            </a:r>
          </a:p>
          <a:p>
            <a:pPr lvl="1"/>
            <a:r>
              <a:rPr lang="en-US" dirty="0"/>
              <a:t>Motivation Interviewing from a Harm Reduction Perspective </a:t>
            </a:r>
          </a:p>
          <a:p>
            <a:pPr lvl="1"/>
            <a:r>
              <a:rPr lang="en-US" dirty="0"/>
              <a:t>Group facilitation/Intervention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8223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 Liaison role in ROSC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Consultation/Case Review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Identifying who in our system needs outreach/engagement, linkage, supports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Assessment/Treatment Planning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ASAM corresponds to new LOC tool: Reaching Recovery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client service plan to include Stages of Change/Treatment for all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referral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Four staff ASAM Certified for PHC/ODS- Residential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OP/IOP and other PHC services (currently, to contractors)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Group facilitation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Family/Peer/Recovery coaching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Exploring DMC Certification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318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Engagement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 ODS Regional Waiver</a:t>
            </a:r>
          </a:p>
          <a:p>
            <a:r>
              <a:rPr lang="en-US" dirty="0"/>
              <a:t>Collaborative Courts</a:t>
            </a:r>
          </a:p>
          <a:p>
            <a:r>
              <a:rPr lang="en-US" dirty="0"/>
              <a:t>Drug Safe Solano </a:t>
            </a:r>
          </a:p>
          <a:p>
            <a:r>
              <a:rPr lang="en-US" dirty="0"/>
              <a:t>MAT collaborative </a:t>
            </a:r>
          </a:p>
          <a:p>
            <a:r>
              <a:rPr lang="en-US" dirty="0"/>
              <a:t>Prop 47</a:t>
            </a:r>
          </a:p>
          <a:p>
            <a:r>
              <a:rPr lang="en-US" dirty="0"/>
              <a:t>Recovery Month Events </a:t>
            </a:r>
          </a:p>
          <a:p>
            <a:pPr lvl="1"/>
            <a:r>
              <a:rPr lang="en-US" dirty="0"/>
              <a:t>2017: MH/SUD staff awards and recovery stories</a:t>
            </a:r>
          </a:p>
          <a:p>
            <a:pPr lvl="1"/>
            <a:r>
              <a:rPr lang="en-US" dirty="0"/>
              <a:t>2018: Dr. Ken Minkoff presents of COD Integration </a:t>
            </a:r>
          </a:p>
          <a:p>
            <a:pPr lvl="1"/>
            <a:r>
              <a:rPr lang="en-US" dirty="0"/>
              <a:t>2019: Dr. Patt Denning presents on Harm Reduction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862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248744" cy="1450757"/>
          </a:xfrm>
        </p:spPr>
        <p:txBody>
          <a:bodyPr/>
          <a:lstStyle/>
          <a:p>
            <a:r>
              <a:rPr lang="en-US" dirty="0"/>
              <a:t>Phase 3: Dissemination and Coaching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Function of the SUDMH Integration team:</a:t>
            </a:r>
          </a:p>
          <a:p>
            <a:pPr lvl="1"/>
            <a:r>
              <a:rPr lang="en-US" dirty="0"/>
              <a:t> addressing the culture gap between MH and SUD disciplines </a:t>
            </a:r>
          </a:p>
          <a:p>
            <a:pPr lvl="1"/>
            <a:r>
              <a:rPr lang="en-US" dirty="0"/>
              <a:t>to lead with recommendations and feedback (pros/cons on process, places, things)</a:t>
            </a:r>
          </a:p>
          <a:p>
            <a:pPr lvl="1"/>
            <a:r>
              <a:rPr lang="en-US" dirty="0"/>
              <a:t>to relay information back to their teams and seek feedback to bring back to our workgroup – you are the messenger!</a:t>
            </a:r>
          </a:p>
          <a:p>
            <a:pPr lvl="1"/>
            <a:r>
              <a:rPr lang="en-US" dirty="0"/>
              <a:t>to find opportunities to improve relationships, communication, collaborations, cross-training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70D74CA-000A-4A5A-9EB9-31A32D6B4B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Developing strategies for increasing dual diagnosis treatment interventions in service settings:</a:t>
            </a:r>
          </a:p>
          <a:p>
            <a:pPr lvl="1"/>
            <a:r>
              <a:rPr lang="en-US" dirty="0"/>
              <a:t>Build up the capacity of SUD CBOs through training, coaching, on-site support</a:t>
            </a:r>
          </a:p>
          <a:p>
            <a:pPr lvl="1"/>
            <a:r>
              <a:rPr lang="en-US" dirty="0"/>
              <a:t>Create new referral streams to providers for consumers appropriate for and amenable to full SUD treatment across all programs.</a:t>
            </a:r>
          </a:p>
          <a:p>
            <a:pPr lvl="1"/>
            <a:r>
              <a:rPr lang="en-US" dirty="0"/>
              <a:t>Clearly define and develop groups that people can attend, including referral process</a:t>
            </a:r>
          </a:p>
          <a:p>
            <a:pPr lvl="1"/>
            <a:r>
              <a:rPr lang="en-US" dirty="0"/>
              <a:t>Continued efforts with QI (and continued training) to ensure appropriate billing under the mental health plan for those with co-occurring challenges.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2816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OFFICE THEME" val="0KZdnGDj"/>
  <p:tag name="ARTICULATE_DESIGN_ID_ORGANIC" val="5VOiS8aB"/>
  <p:tag name="ARTICULATE_DESIGN_ID_RETROSPECT" val="5YYpqD38"/>
  <p:tag name="ARTICULATE_SLIDE_COUNT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47EAAA58DC3E42867263577DF2CB22" ma:contentTypeVersion="11" ma:contentTypeDescription="Create a new document." ma:contentTypeScope="" ma:versionID="2e3d7bcc79d8101b96ee69ff5445a830">
  <xsd:schema xmlns:xsd="http://www.w3.org/2001/XMLSchema" xmlns:xs="http://www.w3.org/2001/XMLSchema" xmlns:p="http://schemas.microsoft.com/office/2006/metadata/properties" xmlns:ns3="0cd01b47-47e9-4513-8909-cbec4df2cd5a" xmlns:ns4="7f6badf4-d58f-4970-81fb-ef29107222a3" targetNamespace="http://schemas.microsoft.com/office/2006/metadata/properties" ma:root="true" ma:fieldsID="acd5b199b0e421c1807f949e47644dfe" ns3:_="" ns4:_="">
    <xsd:import namespace="0cd01b47-47e9-4513-8909-cbec4df2cd5a"/>
    <xsd:import namespace="7f6badf4-d58f-4970-81fb-ef29107222a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01b47-47e9-4513-8909-cbec4df2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badf4-d58f-4970-81fb-ef29107222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47205E-829B-42ED-BB62-00BF63988BE6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f6badf4-d58f-4970-81fb-ef29107222a3"/>
    <ds:schemaRef ds:uri="http://purl.org/dc/terms/"/>
    <ds:schemaRef ds:uri="http://schemas.microsoft.com/office/infopath/2007/PartnerControls"/>
    <ds:schemaRef ds:uri="0cd01b47-47e9-4513-8909-cbec4df2cd5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889E58-A51B-40C5-9AF2-57AD85026A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27470E-AE7F-4C93-B13D-1B0928575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d01b47-47e9-4513-8909-cbec4df2cd5a"/>
    <ds:schemaRef ds:uri="7f6badf4-d58f-4970-81fb-ef29107222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860</Words>
  <Application>Microsoft Office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Wingdings</vt:lpstr>
      <vt:lpstr>Retrospect</vt:lpstr>
      <vt:lpstr>Solano County  Co-Occurring Integration Initiative</vt:lpstr>
      <vt:lpstr>Need for MH/SUD Integration</vt:lpstr>
      <vt:lpstr>Need for Integration </vt:lpstr>
      <vt:lpstr>Phase 1: Planning Process</vt:lpstr>
      <vt:lpstr>Integration Readiness Survey</vt:lpstr>
      <vt:lpstr>Phase 2: Implementation Process</vt:lpstr>
      <vt:lpstr>SUD Liaison role in ROSC</vt:lpstr>
      <vt:lpstr>Community Engagement </vt:lpstr>
      <vt:lpstr>Phase 3: Dissemination and Coaching</vt:lpstr>
      <vt:lpstr>Contact 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Solano County  Co-Occurring Integration Initiative</dc:title>
  <dc:creator>emery cowan</dc:creator>
  <cp:lastModifiedBy>Jennifer Redman</cp:lastModifiedBy>
  <cp:revision>11</cp:revision>
  <dcterms:created xsi:type="dcterms:W3CDTF">2019-09-25T02:36:56Z</dcterms:created>
  <dcterms:modified xsi:type="dcterms:W3CDTF">2020-03-24T21:02:21Z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789DB3EB-59D3-4786-9043-85D4E675953D</vt:lpwstr>
  </property>
  <property fmtid="{D5CDD505-2E9C-101B-9397-08002B2CF9AE}" pid="3" name="ArticulatePath">
    <vt:lpwstr>CO-OCCURRING DrugSafeSolano</vt:lpwstr>
  </property>
  <property fmtid="{D5CDD505-2E9C-101B-9397-08002B2CF9AE}" pid="4" name="ContentTypeId">
    <vt:lpwstr>0x0101009847EAAA58DC3E42867263577DF2CB22</vt:lpwstr>
  </property>
</Properties>
</file>