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8"/>
  </p:notesMasterIdLst>
  <p:sldIdLst>
    <p:sldId id="256" r:id="rId2"/>
    <p:sldId id="331" r:id="rId3"/>
    <p:sldId id="332" r:id="rId4"/>
    <p:sldId id="335" r:id="rId5"/>
    <p:sldId id="334" r:id="rId6"/>
    <p:sldId id="333" r:id="rId7"/>
    <p:sldId id="330" r:id="rId8"/>
    <p:sldId id="337" r:id="rId9"/>
    <p:sldId id="305" r:id="rId10"/>
    <p:sldId id="293" r:id="rId11"/>
    <p:sldId id="291" r:id="rId12"/>
    <p:sldId id="292" r:id="rId13"/>
    <p:sldId id="299" r:id="rId14"/>
    <p:sldId id="300" r:id="rId15"/>
    <p:sldId id="329" r:id="rId16"/>
    <p:sldId id="296" r:id="rId17"/>
    <p:sldId id="297" r:id="rId18"/>
    <p:sldId id="298" r:id="rId19"/>
    <p:sldId id="306" r:id="rId20"/>
    <p:sldId id="303" r:id="rId21"/>
    <p:sldId id="308" r:id="rId22"/>
    <p:sldId id="338" r:id="rId23"/>
    <p:sldId id="311" r:id="rId24"/>
    <p:sldId id="321" r:id="rId25"/>
    <p:sldId id="327" r:id="rId26"/>
    <p:sldId id="279" r:id="rId27"/>
  </p:sldIdLst>
  <p:sldSz cx="9144000" cy="5143500" type="screen16x9"/>
  <p:notesSz cx="6858000" cy="9144000"/>
  <p:embeddedFontLst>
    <p:embeddedFont>
      <p:font typeface="Roboto Condensed Light" panose="020B060402020202020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Gabriela"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Roboto Condensed" panose="020B0604020202020204" charset="0"/>
      <p:regular r:id="rId45"/>
      <p:bold r:id="rId46"/>
      <p:italic r:id="rId47"/>
      <p:boldItalic r:id="rId48"/>
    </p:embeddedFont>
    <p:embeddedFont>
      <p:font typeface="Arv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625B74-262B-48A6-A4D7-961742F151D3}">
  <a:tblStyle styleId="{E9625B74-262B-48A6-A4D7-961742F151D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96"/>
    <p:restoredTop sz="72059"/>
  </p:normalViewPr>
  <p:slideViewPr>
    <p:cSldViewPr snapToGrid="0" snapToObjects="1">
      <p:cViewPr varScale="1">
        <p:scale>
          <a:sx n="75" d="100"/>
          <a:sy n="75" d="100"/>
        </p:scale>
        <p:origin x="1038"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716B5-6923-E34B-94BF-A46689A7DABA}" type="doc">
      <dgm:prSet loTypeId="urn:microsoft.com/office/officeart/2005/8/layout/vList2" loCatId="" qsTypeId="urn:microsoft.com/office/officeart/2005/8/quickstyle/simple1" qsCatId="simple" csTypeId="urn:microsoft.com/office/officeart/2005/8/colors/colorful4" csCatId="colorful" phldr="1"/>
      <dgm:spPr/>
      <dgm:t>
        <a:bodyPr/>
        <a:lstStyle/>
        <a:p>
          <a:endParaRPr lang="en-US"/>
        </a:p>
      </dgm:t>
    </dgm:pt>
    <dgm:pt modelId="{C1CFB902-E59F-1C46-9D99-E00A225281D4}">
      <dgm:prSet phldrT="[Text]"/>
      <dgm:spPr/>
      <dgm:t>
        <a:bodyPr/>
        <a:lstStyle/>
        <a:p>
          <a:pPr>
            <a:buSzPts val="2100"/>
            <a:buFont typeface="Century Gothic"/>
            <a:buNone/>
          </a:pPr>
          <a:r>
            <a:rPr lang="en-US" dirty="0">
              <a:latin typeface="Century Gothic"/>
              <a:ea typeface="Century Gothic"/>
              <a:cs typeface="Century Gothic"/>
              <a:sym typeface="Century Gothic"/>
            </a:rPr>
            <a:t>California Assembly Bill (</a:t>
          </a:r>
          <a:r>
            <a:rPr lang="en-US" dirty="0" smtClean="0">
              <a:latin typeface="Century Gothic"/>
              <a:ea typeface="Century Gothic"/>
              <a:cs typeface="Century Gothic"/>
              <a:sym typeface="Century Gothic"/>
            </a:rPr>
            <a:t>AB)2760 requires </a:t>
          </a:r>
          <a:r>
            <a:rPr lang="en-US" dirty="0" smtClean="0">
              <a:solidFill>
                <a:schemeClr val="bg1"/>
              </a:solidFill>
              <a:latin typeface="Century Gothic"/>
              <a:ea typeface="Century Gothic"/>
              <a:cs typeface="Century Gothic"/>
              <a:sym typeface="Century Gothic"/>
            </a:rPr>
            <a:t>providers to prescribe naloxone to all patients who have a prescription for opioids exceeding 90 morphine mg equivalents or patients who receive concurrent opioids and benzodiazepines</a:t>
          </a:r>
          <a:endParaRPr lang="en-US" dirty="0">
            <a:solidFill>
              <a:schemeClr val="bg1"/>
            </a:solidFill>
          </a:endParaRPr>
        </a:p>
      </dgm:t>
    </dgm:pt>
    <dgm:pt modelId="{A22BC49E-79CD-3E43-B80B-225AFC4CA509}" type="parTrans" cxnId="{F6E22FA4-AD9F-6F46-B7F9-A3E56F24918A}">
      <dgm:prSet/>
      <dgm:spPr/>
      <dgm:t>
        <a:bodyPr/>
        <a:lstStyle/>
        <a:p>
          <a:endParaRPr lang="en-US"/>
        </a:p>
      </dgm:t>
    </dgm:pt>
    <dgm:pt modelId="{9D3DB2C8-95E2-6E4F-A58E-518E32D9657F}" type="sibTrans" cxnId="{F6E22FA4-AD9F-6F46-B7F9-A3E56F24918A}">
      <dgm:prSet/>
      <dgm:spPr/>
      <dgm:t>
        <a:bodyPr/>
        <a:lstStyle/>
        <a:p>
          <a:endParaRPr lang="en-US"/>
        </a:p>
      </dgm:t>
    </dgm:pt>
    <dgm:pt modelId="{196B6BBD-8204-E144-A59E-B3532843DCF2}">
      <dgm:prSet phldrT="[Text]"/>
      <dgm:spPr/>
      <dgm:t>
        <a:bodyPr/>
        <a:lstStyle/>
        <a:p>
          <a:pPr>
            <a:buSzPts val="2100"/>
            <a:buFont typeface="Century Gothic"/>
            <a:buNone/>
          </a:pPr>
          <a:r>
            <a:rPr lang="en-US" dirty="0">
              <a:latin typeface="Century Gothic"/>
              <a:ea typeface="Century Gothic"/>
              <a:cs typeface="Century Gothic"/>
              <a:sym typeface="Century Gothic"/>
            </a:rPr>
            <a:t>Private insurance is okay </a:t>
          </a:r>
          <a:r>
            <a:rPr lang="en-US" b="0" dirty="0">
              <a:latin typeface="Century Gothic"/>
              <a:ea typeface="Century Gothic"/>
              <a:cs typeface="Century Gothic"/>
              <a:sym typeface="Century Gothic"/>
            </a:rPr>
            <a:t>with </a:t>
          </a:r>
          <a:r>
            <a:rPr lang="en-US" b="0" dirty="0" smtClean="0">
              <a:latin typeface="Century Gothic"/>
              <a:ea typeface="Century Gothic"/>
              <a:cs typeface="Century Gothic"/>
              <a:sym typeface="Century Gothic"/>
            </a:rPr>
            <a:t>pharmacists </a:t>
          </a:r>
          <a:r>
            <a:rPr lang="en-US" b="0" dirty="0">
              <a:latin typeface="Century Gothic"/>
              <a:ea typeface="Century Gothic"/>
              <a:cs typeface="Century Gothic"/>
              <a:sym typeface="Century Gothic"/>
            </a:rPr>
            <a:t>to </a:t>
          </a:r>
          <a:r>
            <a:rPr lang="en-US" dirty="0">
              <a:latin typeface="Century Gothic"/>
              <a:ea typeface="Century Gothic"/>
              <a:cs typeface="Century Gothic"/>
              <a:sym typeface="Century Gothic"/>
            </a:rPr>
            <a:t>dispense without prescription. </a:t>
          </a:r>
          <a:r>
            <a:rPr lang="en-US" dirty="0" err="1">
              <a:latin typeface="Century Gothic"/>
              <a:ea typeface="Century Gothic"/>
              <a:cs typeface="Century Gothic"/>
              <a:sym typeface="Century Gothic"/>
            </a:rPr>
            <a:t>Medi</a:t>
          </a:r>
          <a:r>
            <a:rPr lang="en-US" dirty="0">
              <a:latin typeface="Century Gothic"/>
              <a:ea typeface="Century Gothic"/>
              <a:cs typeface="Century Gothic"/>
              <a:sym typeface="Century Gothic"/>
            </a:rPr>
            <a:t>-Cal (Partnership Health Plan) wants Rx from prescriber to pay for </a:t>
          </a:r>
          <a:r>
            <a:rPr lang="en-US" dirty="0" smtClean="0">
              <a:latin typeface="Century Gothic"/>
              <a:ea typeface="Century Gothic"/>
              <a:cs typeface="Century Gothic"/>
              <a:sym typeface="Century Gothic"/>
            </a:rPr>
            <a:t>it</a:t>
          </a:r>
        </a:p>
        <a:p>
          <a:pPr>
            <a:buSzPts val="2100"/>
            <a:buFont typeface="Century Gothic"/>
            <a:buChar char="●"/>
          </a:pPr>
          <a:endParaRPr lang="en-US" dirty="0"/>
        </a:p>
      </dgm:t>
    </dgm:pt>
    <dgm:pt modelId="{C99024FC-9C71-1143-A71D-D09B162DF756}" type="parTrans" cxnId="{96D2C2D5-ACFA-6B4B-8104-FCED659BB9C8}">
      <dgm:prSet/>
      <dgm:spPr/>
      <dgm:t>
        <a:bodyPr/>
        <a:lstStyle/>
        <a:p>
          <a:endParaRPr lang="en-US"/>
        </a:p>
      </dgm:t>
    </dgm:pt>
    <dgm:pt modelId="{365EBC95-A242-E146-BE57-C6E4540E152F}" type="sibTrans" cxnId="{96D2C2D5-ACFA-6B4B-8104-FCED659BB9C8}">
      <dgm:prSet/>
      <dgm:spPr/>
      <dgm:t>
        <a:bodyPr/>
        <a:lstStyle/>
        <a:p>
          <a:endParaRPr lang="en-US"/>
        </a:p>
      </dgm:t>
    </dgm:pt>
    <dgm:pt modelId="{821F15AB-E711-45EA-9D69-58B823B4BEC3}">
      <dgm:prSet phldrT="[Text]"/>
      <dgm:spPr/>
      <dgm:t>
        <a:bodyPr/>
        <a:lstStyle/>
        <a:p>
          <a:pPr>
            <a:buSzPts val="2100"/>
            <a:buFont typeface="Century Gothic"/>
          </a:pPr>
          <a:r>
            <a:rPr lang="en-US" dirty="0">
              <a:latin typeface="Century Gothic"/>
              <a:ea typeface="Century Gothic"/>
              <a:cs typeface="Century Gothic"/>
              <a:sym typeface="Century Gothic"/>
            </a:rPr>
            <a:t>California Assembly Bill (AB)1535 permits </a:t>
          </a:r>
          <a:r>
            <a:rPr lang="en-US" b="0" dirty="0">
              <a:solidFill>
                <a:schemeClr val="bg1"/>
              </a:solidFill>
              <a:latin typeface="Century Gothic"/>
              <a:ea typeface="Century Gothic"/>
              <a:cs typeface="Century Gothic"/>
              <a:sym typeface="Century Gothic"/>
            </a:rPr>
            <a:t>pharmacists to furnish naloxone at pharmacy WITHOUT </a:t>
          </a:r>
          <a:r>
            <a:rPr lang="en-US" b="0" dirty="0" smtClean="0">
              <a:solidFill>
                <a:schemeClr val="bg1"/>
              </a:solidFill>
              <a:latin typeface="Century Gothic"/>
              <a:ea typeface="Century Gothic"/>
              <a:cs typeface="Century Gothic"/>
              <a:sym typeface="Century Gothic"/>
            </a:rPr>
            <a:t>prescription</a:t>
          </a:r>
          <a:endParaRPr lang="en-US" b="0" dirty="0">
            <a:solidFill>
              <a:schemeClr val="bg1"/>
            </a:solidFill>
          </a:endParaRPr>
        </a:p>
      </dgm:t>
    </dgm:pt>
    <dgm:pt modelId="{065BCAA3-D12C-4589-B5D9-72969020F99B}" type="parTrans" cxnId="{35ECAC4D-5184-4235-89F7-D656156556BC}">
      <dgm:prSet/>
      <dgm:spPr/>
      <dgm:t>
        <a:bodyPr/>
        <a:lstStyle/>
        <a:p>
          <a:endParaRPr lang="en-US"/>
        </a:p>
      </dgm:t>
    </dgm:pt>
    <dgm:pt modelId="{041FC0D0-4B26-401B-ABD1-9FDF745C52A8}" type="sibTrans" cxnId="{35ECAC4D-5184-4235-89F7-D656156556BC}">
      <dgm:prSet/>
      <dgm:spPr/>
      <dgm:t>
        <a:bodyPr/>
        <a:lstStyle/>
        <a:p>
          <a:endParaRPr lang="en-US"/>
        </a:p>
      </dgm:t>
    </dgm:pt>
    <dgm:pt modelId="{8FE307F9-5019-EB4C-B9D2-67A9EC6285C5}" type="pres">
      <dgm:prSet presAssocID="{3A6716B5-6923-E34B-94BF-A46689A7DABA}" presName="linear" presStyleCnt="0">
        <dgm:presLayoutVars>
          <dgm:animLvl val="lvl"/>
          <dgm:resizeHandles val="exact"/>
        </dgm:presLayoutVars>
      </dgm:prSet>
      <dgm:spPr/>
      <dgm:t>
        <a:bodyPr/>
        <a:lstStyle/>
        <a:p>
          <a:endParaRPr lang="en-US"/>
        </a:p>
      </dgm:t>
    </dgm:pt>
    <dgm:pt modelId="{513E57A6-C105-1A45-BD9C-62F3258D1D0A}" type="pres">
      <dgm:prSet presAssocID="{C1CFB902-E59F-1C46-9D99-E00A225281D4}" presName="parentText" presStyleLbl="node1" presStyleIdx="0" presStyleCnt="3">
        <dgm:presLayoutVars>
          <dgm:chMax val="0"/>
          <dgm:bulletEnabled val="1"/>
        </dgm:presLayoutVars>
      </dgm:prSet>
      <dgm:spPr/>
      <dgm:t>
        <a:bodyPr/>
        <a:lstStyle/>
        <a:p>
          <a:endParaRPr lang="en-US"/>
        </a:p>
      </dgm:t>
    </dgm:pt>
    <dgm:pt modelId="{904697BA-553B-C64F-85B4-38EF6B1ACE77}" type="pres">
      <dgm:prSet presAssocID="{9D3DB2C8-95E2-6E4F-A58E-518E32D9657F}" presName="spacer" presStyleCnt="0"/>
      <dgm:spPr/>
    </dgm:pt>
    <dgm:pt modelId="{E69E800C-02E1-4DF7-95B7-A5A2901F4B96}" type="pres">
      <dgm:prSet presAssocID="{821F15AB-E711-45EA-9D69-58B823B4BEC3}" presName="parentText" presStyleLbl="node1" presStyleIdx="1" presStyleCnt="3">
        <dgm:presLayoutVars>
          <dgm:chMax val="0"/>
          <dgm:bulletEnabled val="1"/>
        </dgm:presLayoutVars>
      </dgm:prSet>
      <dgm:spPr/>
      <dgm:t>
        <a:bodyPr/>
        <a:lstStyle/>
        <a:p>
          <a:endParaRPr lang="en-US"/>
        </a:p>
      </dgm:t>
    </dgm:pt>
    <dgm:pt modelId="{6A36CDA0-127B-48C5-B51A-0423A2BA4B9E}" type="pres">
      <dgm:prSet presAssocID="{041FC0D0-4B26-401B-ABD1-9FDF745C52A8}" presName="spacer" presStyleCnt="0"/>
      <dgm:spPr/>
    </dgm:pt>
    <dgm:pt modelId="{C6E5B86A-5A8F-3043-9EDC-98F36F6164CC}" type="pres">
      <dgm:prSet presAssocID="{196B6BBD-8204-E144-A59E-B3532843DCF2}" presName="parentText" presStyleLbl="node1" presStyleIdx="2" presStyleCnt="3">
        <dgm:presLayoutVars>
          <dgm:chMax val="0"/>
          <dgm:bulletEnabled val="1"/>
        </dgm:presLayoutVars>
      </dgm:prSet>
      <dgm:spPr/>
      <dgm:t>
        <a:bodyPr/>
        <a:lstStyle/>
        <a:p>
          <a:endParaRPr lang="en-US"/>
        </a:p>
      </dgm:t>
    </dgm:pt>
  </dgm:ptLst>
  <dgm:cxnLst>
    <dgm:cxn modelId="{D8924E06-C57C-F148-897C-9FAEFDEFF30A}" type="presOf" srcId="{3A6716B5-6923-E34B-94BF-A46689A7DABA}" destId="{8FE307F9-5019-EB4C-B9D2-67A9EC6285C5}" srcOrd="0" destOrd="0" presId="urn:microsoft.com/office/officeart/2005/8/layout/vList2"/>
    <dgm:cxn modelId="{F6E22FA4-AD9F-6F46-B7F9-A3E56F24918A}" srcId="{3A6716B5-6923-E34B-94BF-A46689A7DABA}" destId="{C1CFB902-E59F-1C46-9D99-E00A225281D4}" srcOrd="0" destOrd="0" parTransId="{A22BC49E-79CD-3E43-B80B-225AFC4CA509}" sibTransId="{9D3DB2C8-95E2-6E4F-A58E-518E32D9657F}"/>
    <dgm:cxn modelId="{DBB11231-D9EA-B34C-9B08-3F0AF1AD6A45}" type="presOf" srcId="{C1CFB902-E59F-1C46-9D99-E00A225281D4}" destId="{513E57A6-C105-1A45-BD9C-62F3258D1D0A}" srcOrd="0" destOrd="0" presId="urn:microsoft.com/office/officeart/2005/8/layout/vList2"/>
    <dgm:cxn modelId="{35ECAC4D-5184-4235-89F7-D656156556BC}" srcId="{3A6716B5-6923-E34B-94BF-A46689A7DABA}" destId="{821F15AB-E711-45EA-9D69-58B823B4BEC3}" srcOrd="1" destOrd="0" parTransId="{065BCAA3-D12C-4589-B5D9-72969020F99B}" sibTransId="{041FC0D0-4B26-401B-ABD1-9FDF745C52A8}"/>
    <dgm:cxn modelId="{3B1C9F86-36E2-49B4-AD17-A9633233E22D}" type="presOf" srcId="{821F15AB-E711-45EA-9D69-58B823B4BEC3}" destId="{E69E800C-02E1-4DF7-95B7-A5A2901F4B96}" srcOrd="0" destOrd="0" presId="urn:microsoft.com/office/officeart/2005/8/layout/vList2"/>
    <dgm:cxn modelId="{96D2C2D5-ACFA-6B4B-8104-FCED659BB9C8}" srcId="{3A6716B5-6923-E34B-94BF-A46689A7DABA}" destId="{196B6BBD-8204-E144-A59E-B3532843DCF2}" srcOrd="2" destOrd="0" parTransId="{C99024FC-9C71-1143-A71D-D09B162DF756}" sibTransId="{365EBC95-A242-E146-BE57-C6E4540E152F}"/>
    <dgm:cxn modelId="{FBA48FE9-344B-4244-B227-545F2253F884}" type="presOf" srcId="{196B6BBD-8204-E144-A59E-B3532843DCF2}" destId="{C6E5B86A-5A8F-3043-9EDC-98F36F6164CC}" srcOrd="0" destOrd="0" presId="urn:microsoft.com/office/officeart/2005/8/layout/vList2"/>
    <dgm:cxn modelId="{141434DB-A275-4342-9B32-C89B06068664}" type="presParOf" srcId="{8FE307F9-5019-EB4C-B9D2-67A9EC6285C5}" destId="{513E57A6-C105-1A45-BD9C-62F3258D1D0A}" srcOrd="0" destOrd="0" presId="urn:microsoft.com/office/officeart/2005/8/layout/vList2"/>
    <dgm:cxn modelId="{968A5C13-ED83-6240-89BB-E7ADA9C416A4}" type="presParOf" srcId="{8FE307F9-5019-EB4C-B9D2-67A9EC6285C5}" destId="{904697BA-553B-C64F-85B4-38EF6B1ACE77}" srcOrd="1" destOrd="0" presId="urn:microsoft.com/office/officeart/2005/8/layout/vList2"/>
    <dgm:cxn modelId="{075061FA-F9FA-4C1C-895D-A1B88FD613C8}" type="presParOf" srcId="{8FE307F9-5019-EB4C-B9D2-67A9EC6285C5}" destId="{E69E800C-02E1-4DF7-95B7-A5A2901F4B96}" srcOrd="2" destOrd="0" presId="urn:microsoft.com/office/officeart/2005/8/layout/vList2"/>
    <dgm:cxn modelId="{771FC774-41EA-4F87-A94E-63C45EAC6317}" type="presParOf" srcId="{8FE307F9-5019-EB4C-B9D2-67A9EC6285C5}" destId="{6A36CDA0-127B-48C5-B51A-0423A2BA4B9E}" srcOrd="3" destOrd="0" presId="urn:microsoft.com/office/officeart/2005/8/layout/vList2"/>
    <dgm:cxn modelId="{219D4966-CD09-064F-80EF-2C3341A2438C}" type="presParOf" srcId="{8FE307F9-5019-EB4C-B9D2-67A9EC6285C5}" destId="{C6E5B86A-5A8F-3043-9EDC-98F36F6164C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434470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europa.eu/opioid-crisis/9009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vox.com/policy-and-politics/2019/8/29/20836719/opioid-epidemic-fentanyl-rand-repor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152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3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807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475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676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Give 2 slow rescue breaths into the person's mouth. Give 1 breath every 5 seconds until the person can breathe on their own. </a:t>
            </a:r>
            <a:endParaRPr lang="en-US" dirty="0">
              <a:effectLst/>
            </a:endParaRPr>
          </a:p>
          <a:p>
            <a:endParaRPr lang="en-US" dirty="0"/>
          </a:p>
        </p:txBody>
      </p:sp>
    </p:spTree>
    <p:extLst>
      <p:ext uri="{BB962C8B-B14F-4D97-AF65-F5344CB8AC3E}">
        <p14:creationId xmlns:p14="http://schemas.microsoft.com/office/powerpoint/2010/main" val="384734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Give 2 slow rescue breaths into the person's mouth. Give 1 breath every 5 seconds until the person can breathe on their own. </a:t>
            </a:r>
            <a:endParaRPr lang="en-US" dirty="0">
              <a:effectLst/>
            </a:endParaRPr>
          </a:p>
          <a:p>
            <a:endParaRPr lang="en-US" dirty="0"/>
          </a:p>
        </p:txBody>
      </p:sp>
    </p:spTree>
    <p:extLst>
      <p:ext uri="{BB962C8B-B14F-4D97-AF65-F5344CB8AC3E}">
        <p14:creationId xmlns:p14="http://schemas.microsoft.com/office/powerpoint/2010/main" val="21207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1541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8375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2782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518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6841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5277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Combative or aggressive</a:t>
            </a:r>
          </a:p>
          <a:p>
            <a:pPr marL="457200" lvl="0" indent="-361950" rtl="0">
              <a:lnSpc>
                <a:spcPct val="90000"/>
              </a:lnSpc>
              <a:spcBef>
                <a:spcPts val="0"/>
              </a:spcBef>
              <a:spcAft>
                <a:spcPts val="0"/>
              </a:spcAft>
              <a:buSzPts val="2100"/>
              <a:buFont typeface="Century Gothic"/>
              <a:buChar char="●"/>
            </a:pPr>
            <a:r>
              <a:rPr lang="en-US" sz="1100" dirty="0">
                <a:latin typeface="Century Gothic"/>
                <a:ea typeface="Century Gothic"/>
                <a:cs typeface="Century Gothic"/>
                <a:sym typeface="Century Gothic"/>
              </a:rPr>
              <a:t>Opioid withdrawal symptoms can occur after administering Naloxone</a:t>
            </a:r>
          </a:p>
          <a:p>
            <a:pPr marL="457200" lvl="0" indent="-361950" rtl="0">
              <a:lnSpc>
                <a:spcPct val="90000"/>
              </a:lnSpc>
              <a:spcBef>
                <a:spcPts val="0"/>
              </a:spcBef>
              <a:spcAft>
                <a:spcPts val="0"/>
              </a:spcAft>
              <a:buSzPts val="2100"/>
              <a:buFont typeface="Century Gothic"/>
              <a:buChar char="●"/>
            </a:pPr>
            <a:r>
              <a:rPr lang="en-US" sz="1100" dirty="0">
                <a:latin typeface="Century Gothic"/>
                <a:ea typeface="Century Gothic"/>
                <a:cs typeface="Century Gothic"/>
                <a:sym typeface="Century Gothic"/>
              </a:rPr>
              <a:t>Rapid reversal may precipitate acute symptoms causing </a:t>
            </a:r>
            <a:r>
              <a:rPr lang="en-US" sz="1100" b="1" dirty="0">
                <a:latin typeface="Century Gothic"/>
                <a:ea typeface="Century Gothic"/>
                <a:cs typeface="Century Gothic"/>
                <a:sym typeface="Century Gothic"/>
              </a:rPr>
              <a:t>vomiting, agitation, delirium, seizures, hypertensive emergencies and ventricular arrhythmias</a:t>
            </a:r>
          </a:p>
          <a:p>
            <a:endParaRPr lang="en-US" dirty="0"/>
          </a:p>
        </p:txBody>
      </p:sp>
    </p:spTree>
    <p:extLst>
      <p:ext uri="{BB962C8B-B14F-4D97-AF65-F5344CB8AC3E}">
        <p14:creationId xmlns:p14="http://schemas.microsoft.com/office/powerpoint/2010/main" val="999436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918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345933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67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336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25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first accomplishments</a:t>
            </a:r>
            <a:r>
              <a:rPr lang="en-US" sz="1200" kern="1200" baseline="0" dirty="0" smtClean="0">
                <a:solidFill>
                  <a:schemeClr val="tx1"/>
                </a:solidFill>
                <a:latin typeface="+mn-lt"/>
                <a:ea typeface="+mn-ea"/>
                <a:cs typeface="+mn-cs"/>
              </a:rPr>
              <a:t> DSS made was create 5 action teams to better address the opioid crisis from every angle.  We didn’t just want to focus on treating current people suffering from the disease without also addressing community education and prevention.  Collectively, these action teams are composed of over 50 stakeholders in the community, passionate about making meaningful change.  Each action team meets monthly.</a:t>
            </a:r>
            <a:endParaRPr lang="en-US" sz="1200"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Developed action teams focusing on prevention, reducing numbers of opioid prescriptions, increasing access to Medication Assisted Treatment (MAT) for opioid use disorder, and enhancing distribution of the life-saving drug </a:t>
            </a:r>
            <a:r>
              <a:rPr lang="en-US" sz="1200" kern="1200" dirty="0" err="1" smtClean="0">
                <a:solidFill>
                  <a:schemeClr val="tx1"/>
                </a:solidFill>
                <a:latin typeface="+mn-lt"/>
                <a:ea typeface="+mn-ea"/>
                <a:cs typeface="+mn-cs"/>
              </a:rPr>
              <a:t>Naloxone</a:t>
            </a:r>
            <a:r>
              <a:rPr lang="en-US" sz="1200" kern="1200" dirty="0" smtClean="0">
                <a:solidFill>
                  <a:schemeClr val="tx1"/>
                </a:solidFill>
                <a:latin typeface="+mn-lt"/>
                <a:ea typeface="+mn-ea"/>
                <a:cs typeface="+mn-cs"/>
              </a:rPr>
              <a:t> and training to various professional groups, such as physicians and first responders.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1)Lowering opioid prescription rates: academic detailing of high prescribers and educate prescriber community</a:t>
            </a:r>
          </a:p>
          <a:p>
            <a:r>
              <a:rPr lang="en-US" sz="1200" kern="1200" dirty="0" smtClean="0">
                <a:solidFill>
                  <a:schemeClr val="tx1"/>
                </a:solidFill>
                <a:latin typeface="+mn-lt"/>
                <a:ea typeface="+mn-ea"/>
                <a:cs typeface="+mn-cs"/>
              </a:rPr>
              <a:t>2)Increasing access to Medication Assisted Treatment: increase access in primary care, the jail and emergency rooms</a:t>
            </a:r>
          </a:p>
          <a:p>
            <a:r>
              <a:rPr lang="en-US" sz="1200" kern="1200" dirty="0" smtClean="0">
                <a:solidFill>
                  <a:schemeClr val="tx1"/>
                </a:solidFill>
                <a:latin typeface="+mn-lt"/>
                <a:ea typeface="+mn-ea"/>
                <a:cs typeface="+mn-cs"/>
              </a:rPr>
              <a:t>3)Increasing </a:t>
            </a:r>
            <a:r>
              <a:rPr lang="en-US" sz="1200" kern="1200" dirty="0" err="1" smtClean="0">
                <a:solidFill>
                  <a:schemeClr val="tx1"/>
                </a:solidFill>
                <a:latin typeface="+mn-lt"/>
                <a:ea typeface="+mn-ea"/>
                <a:cs typeface="+mn-cs"/>
              </a:rPr>
              <a:t>naloxone</a:t>
            </a:r>
            <a:r>
              <a:rPr lang="en-US" sz="1200" kern="1200" dirty="0" smtClean="0">
                <a:solidFill>
                  <a:schemeClr val="tx1"/>
                </a:solidFill>
                <a:latin typeface="+mn-lt"/>
                <a:ea typeface="+mn-ea"/>
                <a:cs typeface="+mn-cs"/>
              </a:rPr>
              <a:t> availability: polling law enforcement, pharmacies, schools and libraries on </a:t>
            </a:r>
            <a:r>
              <a:rPr lang="en-US" sz="1200" kern="1200" dirty="0" err="1" smtClean="0">
                <a:solidFill>
                  <a:schemeClr val="tx1"/>
                </a:solidFill>
                <a:latin typeface="+mn-lt"/>
                <a:ea typeface="+mn-ea"/>
                <a:cs typeface="+mn-cs"/>
              </a:rPr>
              <a:t>naloxone</a:t>
            </a:r>
            <a:r>
              <a:rPr lang="en-US" sz="1200" kern="1200" dirty="0" smtClean="0">
                <a:solidFill>
                  <a:schemeClr val="tx1"/>
                </a:solidFill>
                <a:latin typeface="+mn-lt"/>
                <a:ea typeface="+mn-ea"/>
                <a:cs typeface="+mn-cs"/>
              </a:rPr>
              <a:t> availability</a:t>
            </a:r>
          </a:p>
          <a:p>
            <a:r>
              <a:rPr lang="en-US" sz="1200" kern="1200" dirty="0" smtClean="0">
                <a:solidFill>
                  <a:schemeClr val="tx1"/>
                </a:solidFill>
                <a:latin typeface="+mn-lt"/>
                <a:ea typeface="+mn-ea"/>
                <a:cs typeface="+mn-cs"/>
              </a:rPr>
              <a:t>4)Primary Prevention: provide education to the community and providers about the dangers of opioid addiction</a:t>
            </a:r>
          </a:p>
          <a:p>
            <a:r>
              <a:rPr lang="en-US" sz="1200" kern="1200" dirty="0" smtClean="0">
                <a:solidFill>
                  <a:schemeClr val="tx1"/>
                </a:solidFill>
                <a:latin typeface="+mn-lt"/>
                <a:ea typeface="+mn-ea"/>
                <a:cs typeface="+mn-cs"/>
              </a:rPr>
              <a:t>5)Sustainability: Secure at least two new grants in the next 6-12 months.</a:t>
            </a:r>
          </a:p>
          <a:p>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E8E1C21-961C-AA49-B372-57C5F1A502BC}" type="slidenum">
              <a:rPr lang="en-US" smtClean="0"/>
              <a:pPr/>
              <a:t>3</a:t>
            </a:fld>
            <a:endParaRPr lang="en-US"/>
          </a:p>
        </p:txBody>
      </p:sp>
    </p:spTree>
    <p:extLst>
      <p:ext uri="{BB962C8B-B14F-4D97-AF65-F5344CB8AC3E}">
        <p14:creationId xmlns:p14="http://schemas.microsoft.com/office/powerpoint/2010/main" val="233761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hlinkClick r:id="rId3"/>
              </a:rPr>
              <a:t>https://www.healtheuropa.eu/opioid-crisis/90093/</a:t>
            </a:r>
            <a:endParaRPr lang="en-US" dirty="0" smtClean="0"/>
          </a:p>
          <a:p>
            <a:r>
              <a:rPr lang="en-US" dirty="0" smtClean="0">
                <a:hlinkClick r:id="rId4"/>
              </a:rPr>
              <a:t>https://www.vox.com/policy-and-politics/2019/8/29/20836719/opioid-epidemic-fentanyl-rand-report</a:t>
            </a:r>
            <a:endParaRPr lang="en-US" dirty="0"/>
          </a:p>
        </p:txBody>
      </p:sp>
    </p:spTree>
    <p:extLst>
      <p:ext uri="{BB962C8B-B14F-4D97-AF65-F5344CB8AC3E}">
        <p14:creationId xmlns:p14="http://schemas.microsoft.com/office/powerpoint/2010/main" val="194881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C775930B-29F1-5445-A0D1-0686D73F13FA}" type="slidenum">
              <a:rPr lang="en-US" smtClean="0"/>
              <a:pPr/>
              <a:t>5</a:t>
            </a:fld>
            <a:endParaRPr lang="en-US"/>
          </a:p>
        </p:txBody>
      </p:sp>
    </p:spTree>
    <p:extLst>
      <p:ext uri="{BB962C8B-B14F-4D97-AF65-F5344CB8AC3E}">
        <p14:creationId xmlns:p14="http://schemas.microsoft.com/office/powerpoint/2010/main" val="170157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9925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2178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58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971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28" name="Google Shape;28;p3"/>
          <p:cNvGrpSpPr/>
          <p:nvPr/>
        </p:nvGrpSpPr>
        <p:grpSpPr>
          <a:xfrm rot="10800000" flipH="1">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39;p3"/>
          <p:cNvSpPr txBox="1">
            <a:spLocks noGrp="1"/>
          </p:cNvSpPr>
          <p:nvPr>
            <p:ph type="ctrTitle"/>
          </p:nvPr>
        </p:nvSpPr>
        <p:spPr>
          <a:xfrm>
            <a:off x="463525" y="2871148"/>
            <a:ext cx="4094400" cy="115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 name="Google Shape;40;p3"/>
          <p:cNvSpPr txBox="1">
            <a:spLocks noGrp="1"/>
          </p:cNvSpPr>
          <p:nvPr>
            <p:ph type="subTitle" idx="1"/>
          </p:nvPr>
        </p:nvSpPr>
        <p:spPr>
          <a:xfrm>
            <a:off x="463525" y="3975449"/>
            <a:ext cx="4094400" cy="7848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000">
                <a:solidFill>
                  <a:srgbClr val="FF9800"/>
                </a:solidFill>
              </a:defRPr>
            </a:lvl1pPr>
            <a:lvl2pPr lvl="1" rtl="0">
              <a:spcBef>
                <a:spcPts val="1000"/>
              </a:spcBef>
              <a:spcAft>
                <a:spcPts val="0"/>
              </a:spcAft>
              <a:buClr>
                <a:srgbClr val="FF9800"/>
              </a:buClr>
              <a:buSzPts val="2000"/>
              <a:buNone/>
              <a:defRPr sz="2000">
                <a:solidFill>
                  <a:srgbClr val="FF9800"/>
                </a:solidFill>
              </a:defRPr>
            </a:lvl2pPr>
            <a:lvl3pPr lvl="2" rtl="0">
              <a:spcBef>
                <a:spcPts val="1000"/>
              </a:spcBef>
              <a:spcAft>
                <a:spcPts val="0"/>
              </a:spcAft>
              <a:buClr>
                <a:srgbClr val="FF9800"/>
              </a:buClr>
              <a:buSzPts val="2000"/>
              <a:buNone/>
              <a:defRPr sz="2000">
                <a:solidFill>
                  <a:srgbClr val="FF9800"/>
                </a:solidFill>
              </a:defRPr>
            </a:lvl3pPr>
            <a:lvl4pPr lvl="3" rtl="0">
              <a:spcBef>
                <a:spcPts val="1000"/>
              </a:spcBef>
              <a:spcAft>
                <a:spcPts val="0"/>
              </a:spcAft>
              <a:buClr>
                <a:srgbClr val="FF9800"/>
              </a:buClr>
              <a:buSzPts val="2000"/>
              <a:buNone/>
              <a:defRPr sz="2000">
                <a:solidFill>
                  <a:srgbClr val="FF9800"/>
                </a:solidFill>
              </a:defRPr>
            </a:lvl4pPr>
            <a:lvl5pPr lvl="4" rtl="0">
              <a:spcBef>
                <a:spcPts val="1000"/>
              </a:spcBef>
              <a:spcAft>
                <a:spcPts val="0"/>
              </a:spcAft>
              <a:buClr>
                <a:srgbClr val="FF9800"/>
              </a:buClr>
              <a:buSzPts val="2000"/>
              <a:buNone/>
              <a:defRPr sz="2000">
                <a:solidFill>
                  <a:srgbClr val="FF9800"/>
                </a:solidFill>
              </a:defRPr>
            </a:lvl5pPr>
            <a:lvl6pPr lvl="5" rtl="0">
              <a:spcBef>
                <a:spcPts val="1000"/>
              </a:spcBef>
              <a:spcAft>
                <a:spcPts val="0"/>
              </a:spcAft>
              <a:buClr>
                <a:srgbClr val="FF9800"/>
              </a:buClr>
              <a:buSzPts val="2000"/>
              <a:buNone/>
              <a:defRPr sz="2000">
                <a:solidFill>
                  <a:srgbClr val="FF9800"/>
                </a:solidFill>
              </a:defRPr>
            </a:lvl6pPr>
            <a:lvl7pPr lvl="6" rtl="0">
              <a:spcBef>
                <a:spcPts val="1000"/>
              </a:spcBef>
              <a:spcAft>
                <a:spcPts val="0"/>
              </a:spcAft>
              <a:buClr>
                <a:srgbClr val="FF9800"/>
              </a:buClr>
              <a:buSzPts val="2000"/>
              <a:buNone/>
              <a:defRPr sz="2000">
                <a:solidFill>
                  <a:srgbClr val="FF9800"/>
                </a:solidFill>
              </a:defRPr>
            </a:lvl7pPr>
            <a:lvl8pPr lvl="7" rtl="0">
              <a:spcBef>
                <a:spcPts val="1000"/>
              </a:spcBef>
              <a:spcAft>
                <a:spcPts val="0"/>
              </a:spcAft>
              <a:buClr>
                <a:srgbClr val="FF9800"/>
              </a:buClr>
              <a:buSzPts val="2000"/>
              <a:buNone/>
              <a:defRPr sz="2000">
                <a:solidFill>
                  <a:srgbClr val="FF9800"/>
                </a:solidFill>
              </a:defRPr>
            </a:lvl8pPr>
            <a:lvl9pPr lvl="8" rtl="0">
              <a:spcBef>
                <a:spcPts val="1000"/>
              </a:spcBef>
              <a:spcAft>
                <a:spcPts val="1000"/>
              </a:spcAft>
              <a:buClr>
                <a:srgbClr val="FF9800"/>
              </a:buClr>
              <a:buSzPts val="2000"/>
              <a:buNone/>
              <a:defRPr sz="2000">
                <a:solidFill>
                  <a:srgbClr val="FF9800"/>
                </a:solidFill>
              </a:defRPr>
            </a:lvl9pPr>
          </a:lstStyle>
          <a:p>
            <a:endParaRPr/>
          </a:p>
        </p:txBody>
      </p:sp>
      <p:sp>
        <p:nvSpPr>
          <p:cNvPr id="41" name="Google Shape;41;p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4" y="40"/>
            <a:ext cx="7072430" cy="1327315"/>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70" name="Google Shape;70;p5"/>
          <p:cNvGrpSpPr/>
          <p:nvPr/>
        </p:nvGrpSpPr>
        <p:grpSpPr>
          <a:xfrm>
            <a:off x="6946842" y="4472723"/>
            <a:ext cx="2202830" cy="670795"/>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4" name="Google Shape;164;p10"/>
          <p:cNvGrpSpPr/>
          <p:nvPr/>
        </p:nvGrpSpPr>
        <p:grpSpPr>
          <a:xfrm>
            <a:off x="6946842" y="4472723"/>
            <a:ext cx="2202830" cy="670795"/>
            <a:chOff x="5575242" y="4472723"/>
            <a:chExt cx="2202830" cy="670795"/>
          </a:xfrm>
        </p:grpSpPr>
        <p:sp>
          <p:nvSpPr>
            <p:cNvPr id="165" name="Google Shape;165;p1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0"/>
            <p:cNvGrpSpPr/>
            <p:nvPr/>
          </p:nvGrpSpPr>
          <p:grpSpPr>
            <a:xfrm flipH="1">
              <a:off x="5734850" y="4472723"/>
              <a:ext cx="2040837" cy="670795"/>
              <a:chOff x="1297954" y="330075"/>
              <a:chExt cx="5169293" cy="1699506"/>
            </a:xfrm>
          </p:grpSpPr>
          <p:sp>
            <p:nvSpPr>
              <p:cNvPr id="167" name="Google Shape;167;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0"/>
            <p:cNvGrpSpPr/>
            <p:nvPr/>
          </p:nvGrpSpPr>
          <p:grpSpPr>
            <a:xfrm flipH="1">
              <a:off x="5578209" y="4646738"/>
              <a:ext cx="2199863" cy="304563"/>
              <a:chOff x="-5827153" y="330075"/>
              <a:chExt cx="12276019" cy="1699569"/>
            </a:xfrm>
          </p:grpSpPr>
          <p:sp>
            <p:nvSpPr>
              <p:cNvPr id="170" name="Google Shape;170;p1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 name="Google Shape;172;p10"/>
          <p:cNvGrpSpPr/>
          <p:nvPr/>
        </p:nvGrpSpPr>
        <p:grpSpPr>
          <a:xfrm rot="10800000">
            <a:off x="-8" y="-2"/>
            <a:ext cx="2202830" cy="670795"/>
            <a:chOff x="5575242" y="4472723"/>
            <a:chExt cx="2202830" cy="670795"/>
          </a:xfrm>
        </p:grpSpPr>
        <p:sp>
          <p:nvSpPr>
            <p:cNvPr id="173" name="Google Shape;173;p10"/>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10"/>
            <p:cNvGrpSpPr/>
            <p:nvPr/>
          </p:nvGrpSpPr>
          <p:grpSpPr>
            <a:xfrm flipH="1">
              <a:off x="5734850" y="4472723"/>
              <a:ext cx="2040837" cy="670795"/>
              <a:chOff x="1297954" y="330075"/>
              <a:chExt cx="5169293" cy="1699506"/>
            </a:xfrm>
          </p:grpSpPr>
          <p:sp>
            <p:nvSpPr>
              <p:cNvPr id="175" name="Google Shape;175;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0"/>
            <p:cNvGrpSpPr/>
            <p:nvPr/>
          </p:nvGrpSpPr>
          <p:grpSpPr>
            <a:xfrm flipH="1">
              <a:off x="5578209" y="4646738"/>
              <a:ext cx="2199863" cy="304563"/>
              <a:chOff x="-5827153" y="330075"/>
              <a:chExt cx="12276019" cy="1699569"/>
            </a:xfrm>
          </p:grpSpPr>
          <p:sp>
            <p:nvSpPr>
              <p:cNvPr id="178" name="Google Shape;178;p10"/>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B4A708C-3210-A94C-A3B5-A580B41DA905}" type="datetimeFigureOut">
              <a:rPr lang="en-US" smtClean="0"/>
              <a:pPr/>
              <a:t>3/23/2020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AB9BACE-7826-254A-B1A5-915B7644705A}" type="slidenum">
              <a:rPr lang="en-US" smtClean="0"/>
              <a:pPr/>
              <a:t>‹#›</a:t>
            </a:fld>
            <a:endParaRPr lang="en-US"/>
          </a:p>
        </p:txBody>
      </p:sp>
    </p:spTree>
    <p:extLst>
      <p:ext uri="{BB962C8B-B14F-4D97-AF65-F5344CB8AC3E}">
        <p14:creationId xmlns:p14="http://schemas.microsoft.com/office/powerpoint/2010/main" val="126606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rgbClr val="FFFFFF"/>
                </a:solidFill>
                <a:latin typeface="Roboto Condensed"/>
                <a:ea typeface="Roboto Condensed"/>
                <a:cs typeface="Roboto Condensed"/>
                <a:sym typeface="Roboto Condensed"/>
              </a:defRPr>
            </a:lvl1pPr>
            <a:lvl2pPr lvl="1" algn="r">
              <a:buNone/>
              <a:defRPr sz="1200" b="1">
                <a:solidFill>
                  <a:srgbClr val="FFFFFF"/>
                </a:solidFill>
                <a:latin typeface="Roboto Condensed"/>
                <a:ea typeface="Roboto Condensed"/>
                <a:cs typeface="Roboto Condensed"/>
                <a:sym typeface="Roboto Condensed"/>
              </a:defRPr>
            </a:lvl2pPr>
            <a:lvl3pPr lvl="2" algn="r">
              <a:buNone/>
              <a:defRPr sz="1200" b="1">
                <a:solidFill>
                  <a:srgbClr val="FFFFFF"/>
                </a:solidFill>
                <a:latin typeface="Roboto Condensed"/>
                <a:ea typeface="Roboto Condensed"/>
                <a:cs typeface="Roboto Condensed"/>
                <a:sym typeface="Roboto Condensed"/>
              </a:defRPr>
            </a:lvl3pPr>
            <a:lvl4pPr lvl="3" algn="r">
              <a:buNone/>
              <a:defRPr sz="1200" b="1">
                <a:solidFill>
                  <a:srgbClr val="FFFFFF"/>
                </a:solidFill>
                <a:latin typeface="Roboto Condensed"/>
                <a:ea typeface="Roboto Condensed"/>
                <a:cs typeface="Roboto Condensed"/>
                <a:sym typeface="Roboto Condensed"/>
              </a:defRPr>
            </a:lvl4pPr>
            <a:lvl5pPr lvl="4" algn="r">
              <a:buNone/>
              <a:defRPr sz="1200" b="1">
                <a:solidFill>
                  <a:srgbClr val="FFFFFF"/>
                </a:solidFill>
                <a:latin typeface="Roboto Condensed"/>
                <a:ea typeface="Roboto Condensed"/>
                <a:cs typeface="Roboto Condensed"/>
                <a:sym typeface="Roboto Condensed"/>
              </a:defRPr>
            </a:lvl5pPr>
            <a:lvl6pPr lvl="5" algn="r">
              <a:buNone/>
              <a:defRPr sz="1200" b="1">
                <a:solidFill>
                  <a:srgbClr val="FFFFFF"/>
                </a:solidFill>
                <a:latin typeface="Roboto Condensed"/>
                <a:ea typeface="Roboto Condensed"/>
                <a:cs typeface="Roboto Condensed"/>
                <a:sym typeface="Roboto Condensed"/>
              </a:defRPr>
            </a:lvl6pPr>
            <a:lvl7pPr lvl="6" algn="r">
              <a:buNone/>
              <a:defRPr sz="1200" b="1">
                <a:solidFill>
                  <a:srgbClr val="FFFFFF"/>
                </a:solidFill>
                <a:latin typeface="Roboto Condensed"/>
                <a:ea typeface="Roboto Condensed"/>
                <a:cs typeface="Roboto Condensed"/>
                <a:sym typeface="Roboto Condensed"/>
              </a:defRPr>
            </a:lvl7pPr>
            <a:lvl8pPr lvl="7" algn="r">
              <a:buNone/>
              <a:defRPr sz="1200" b="1">
                <a:solidFill>
                  <a:srgbClr val="FFFFFF"/>
                </a:solidFill>
                <a:latin typeface="Roboto Condensed"/>
                <a:ea typeface="Roboto Condensed"/>
                <a:cs typeface="Roboto Condensed"/>
                <a:sym typeface="Roboto Condensed"/>
              </a:defRPr>
            </a:lvl8pPr>
            <a:lvl9pPr lvl="8" algn="r">
              <a:buNone/>
              <a:defRPr sz="1200" b="1">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6" r:id="rId6"/>
    <p:sldLayoutId id="214748365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leginfo.legislature.ca.gov/faces/billNavClient.xhtml?bill_id=201120120AB472"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332716" y="783074"/>
            <a:ext cx="7522029" cy="326887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solidFill>
                  <a:srgbClr val="FFC000"/>
                </a:solidFill>
              </a:rPr>
              <a:t>NALOXONE: </a:t>
            </a:r>
            <a:r>
              <a:rPr lang="en" sz="5400" dirty="0">
                <a:solidFill>
                  <a:schemeClr val="bg1"/>
                </a:solidFill>
              </a:rPr>
              <a:t>OUR</a:t>
            </a:r>
            <a:r>
              <a:rPr lang="en" sz="5400" dirty="0"/>
              <a:t> SHIELD AGAINST THE OPIOID-OVERDOSE EPIDEMIC</a:t>
            </a:r>
            <a:endParaRPr sz="5400" dirty="0"/>
          </a:p>
        </p:txBody>
      </p:sp>
      <p:sp>
        <p:nvSpPr>
          <p:cNvPr id="5" name="Google Shape;184;p11">
            <a:extLst>
              <a:ext uri="{FF2B5EF4-FFF2-40B4-BE49-F238E27FC236}">
                <a16:creationId xmlns="" xmlns:a16="http://schemas.microsoft.com/office/drawing/2014/main" id="{EDB63D0E-3A69-8143-8112-9AF6410D3355}"/>
              </a:ext>
            </a:extLst>
          </p:cNvPr>
          <p:cNvSpPr txBox="1">
            <a:spLocks/>
          </p:cNvSpPr>
          <p:nvPr/>
        </p:nvSpPr>
        <p:spPr>
          <a:xfrm>
            <a:off x="3929634" y="4698495"/>
            <a:ext cx="6929205" cy="3808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FFFFFF"/>
              </a:buClr>
              <a:buSzPts val="4800"/>
              <a:buFont typeface="Roboto Condensed"/>
              <a:buNone/>
              <a:defRPr sz="4800" b="1" i="0" u="none" strike="noStrike" cap="none">
                <a:solidFill>
                  <a:srgbClr val="FFFFFF"/>
                </a:solidFill>
                <a:latin typeface="Roboto Condensed"/>
                <a:ea typeface="Roboto Condensed"/>
                <a:cs typeface="Roboto Condensed"/>
                <a:sym typeface="Roboto Condensed"/>
              </a:defRPr>
            </a:lvl9pPr>
          </a:lstStyle>
          <a:p>
            <a:r>
              <a:rPr lang="en-US" sz="1800" dirty="0" smtClean="0">
                <a:solidFill>
                  <a:schemeClr val="tx1"/>
                </a:solidFill>
              </a:rPr>
              <a:t>Christina Kinnevey, MD </a:t>
            </a:r>
          </a:p>
          <a:p>
            <a:r>
              <a:rPr lang="en-US" sz="1200" dirty="0" smtClean="0">
                <a:solidFill>
                  <a:schemeClr val="tx1"/>
                </a:solidFill>
              </a:rPr>
              <a:t>(Some slides adopted from Mohamed </a:t>
            </a:r>
            <a:r>
              <a:rPr lang="en-US" sz="1200" dirty="0">
                <a:solidFill>
                  <a:schemeClr val="tx1"/>
                </a:solidFill>
              </a:rPr>
              <a:t>Jalloh, </a:t>
            </a:r>
            <a:r>
              <a:rPr lang="en-US" sz="1200" dirty="0" err="1" smtClean="0">
                <a:solidFill>
                  <a:schemeClr val="tx1"/>
                </a:solidFill>
              </a:rPr>
              <a:t>PharmD</a:t>
            </a:r>
            <a:r>
              <a:rPr lang="en-US" sz="1200" dirty="0" smtClean="0">
                <a:solidFill>
                  <a:schemeClr val="tx1"/>
                </a:solidFill>
              </a:rPr>
              <a:t>)</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7"/>
          <p:cNvSpPr txBox="1">
            <a:spLocks noGrp="1"/>
          </p:cNvSpPr>
          <p:nvPr>
            <p:ph type="ctrTitle" idx="4294967295"/>
          </p:nvPr>
        </p:nvSpPr>
        <p:spPr>
          <a:xfrm>
            <a:off x="531562" y="2269150"/>
            <a:ext cx="6694714"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dirty="0">
                <a:solidFill>
                  <a:srgbClr val="FF9800"/>
                </a:solidFill>
              </a:rPr>
              <a:t>SYMPTOM PRESENTATION AND DIAGNOSIS</a:t>
            </a:r>
            <a:endParaRPr sz="7200" dirty="0">
              <a:solidFill>
                <a:srgbClr val="FF9800"/>
              </a:solidFill>
            </a:endParaRPr>
          </a:p>
        </p:txBody>
      </p:sp>
      <p:grpSp>
        <p:nvGrpSpPr>
          <p:cNvPr id="250" name="Google Shape;250;p17"/>
          <p:cNvGrpSpPr/>
          <p:nvPr/>
        </p:nvGrpSpPr>
        <p:grpSpPr>
          <a:xfrm>
            <a:off x="6682481" y="378837"/>
            <a:ext cx="1588639" cy="1588655"/>
            <a:chOff x="6643075" y="3664250"/>
            <a:chExt cx="407950" cy="407975"/>
          </a:xfrm>
        </p:grpSpPr>
        <p:sp>
          <p:nvSpPr>
            <p:cNvPr id="251" name="Google Shape;251;p17"/>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17"/>
          <p:cNvGrpSpPr/>
          <p:nvPr/>
        </p:nvGrpSpPr>
        <p:grpSpPr>
          <a:xfrm rot="-587363">
            <a:off x="6589251" y="2174497"/>
            <a:ext cx="653127" cy="653134"/>
            <a:chOff x="576250" y="4319400"/>
            <a:chExt cx="442075" cy="442050"/>
          </a:xfrm>
        </p:grpSpPr>
        <p:sp>
          <p:nvSpPr>
            <p:cNvPr id="254" name="Google Shape;254;p17"/>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17"/>
          <p:cNvSpPr/>
          <p:nvPr/>
        </p:nvSpPr>
        <p:spPr>
          <a:xfrm>
            <a:off x="6302724" y="745608"/>
            <a:ext cx="248336" cy="23712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rot="2697322">
            <a:off x="7939080" y="1959478"/>
            <a:ext cx="376961" cy="3599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8237292" y="1754006"/>
            <a:ext cx="150972" cy="14422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rot="1280149">
            <a:off x="6130690" y="1460796"/>
            <a:ext cx="150975" cy="14420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259896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694BEB5F-E530-C04F-B1AA-2CFB76DBAE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3" name="Picture 2">
            <a:extLst>
              <a:ext uri="{FF2B5EF4-FFF2-40B4-BE49-F238E27FC236}">
                <a16:creationId xmlns="" xmlns:a16="http://schemas.microsoft.com/office/drawing/2014/main" id="{996691DE-272D-1F49-94AC-767A97058B8C}"/>
              </a:ext>
            </a:extLst>
          </p:cNvPr>
          <p:cNvPicPr>
            <a:picLocks noChangeAspect="1"/>
          </p:cNvPicPr>
          <p:nvPr/>
        </p:nvPicPr>
        <p:blipFill rotWithShape="1">
          <a:blip r:embed="rId3"/>
          <a:srcRect t="17622" b="41836"/>
          <a:stretch/>
        </p:blipFill>
        <p:spPr>
          <a:xfrm>
            <a:off x="0" y="0"/>
            <a:ext cx="9143999" cy="5065984"/>
          </a:xfrm>
          <a:prstGeom prst="rect">
            <a:avLst/>
          </a:prstGeom>
        </p:spPr>
      </p:pic>
      <p:sp>
        <p:nvSpPr>
          <p:cNvPr id="4" name="Rectangle 3">
            <a:extLst>
              <a:ext uri="{FF2B5EF4-FFF2-40B4-BE49-F238E27FC236}">
                <a16:creationId xmlns="" xmlns:a16="http://schemas.microsoft.com/office/drawing/2014/main" id="{EBB8933C-D968-984F-BCEF-5F671861C079}"/>
              </a:ext>
            </a:extLst>
          </p:cNvPr>
          <p:cNvSpPr/>
          <p:nvPr/>
        </p:nvSpPr>
        <p:spPr>
          <a:xfrm>
            <a:off x="4053997" y="2017752"/>
            <a:ext cx="1320436" cy="1107996"/>
          </a:xfrm>
          <a:prstGeom prst="rect">
            <a:avLst/>
          </a:prstGeom>
        </p:spPr>
        <p:txBody>
          <a:bodyPr wrap="square">
            <a:spAutoFit/>
          </a:bodyPr>
          <a:lstStyle/>
          <a:p>
            <a:r>
              <a:rPr lang="en" sz="6600" dirty="0">
                <a:solidFill>
                  <a:srgbClr val="263248"/>
                </a:solidFill>
                <a:latin typeface="Roboto Condensed"/>
                <a:ea typeface="Roboto Condensed"/>
                <a:cs typeface="Roboto Condensed"/>
                <a:sym typeface="Roboto Condensed"/>
              </a:rPr>
              <a:t>😒</a:t>
            </a:r>
            <a:endParaRPr lang="en-US" sz="6600" dirty="0"/>
          </a:p>
        </p:txBody>
      </p:sp>
    </p:spTree>
    <p:extLst>
      <p:ext uri="{BB962C8B-B14F-4D97-AF65-F5344CB8AC3E}">
        <p14:creationId xmlns:p14="http://schemas.microsoft.com/office/powerpoint/2010/main" val="3808265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69EB6A14-1F85-CE4D-A970-CF3D07D1F0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3" name="Picture 2">
            <a:extLst>
              <a:ext uri="{FF2B5EF4-FFF2-40B4-BE49-F238E27FC236}">
                <a16:creationId xmlns="" xmlns:a16="http://schemas.microsoft.com/office/drawing/2014/main" id="{E0DAFFFB-4D2C-5D42-9A5C-84CB3315F03F}"/>
              </a:ext>
            </a:extLst>
          </p:cNvPr>
          <p:cNvPicPr>
            <a:picLocks noChangeAspect="1"/>
          </p:cNvPicPr>
          <p:nvPr/>
        </p:nvPicPr>
        <p:blipFill rotWithShape="1">
          <a:blip r:embed="rId3"/>
          <a:srcRect t="59903"/>
          <a:stretch/>
        </p:blipFill>
        <p:spPr>
          <a:xfrm>
            <a:off x="0" y="0"/>
            <a:ext cx="9143999" cy="5143500"/>
          </a:xfrm>
          <a:prstGeom prst="rect">
            <a:avLst/>
          </a:prstGeom>
        </p:spPr>
      </p:pic>
      <p:sp>
        <p:nvSpPr>
          <p:cNvPr id="4" name="Rectangle 3">
            <a:extLst>
              <a:ext uri="{FF2B5EF4-FFF2-40B4-BE49-F238E27FC236}">
                <a16:creationId xmlns="" xmlns:a16="http://schemas.microsoft.com/office/drawing/2014/main" id="{7A3E5ABC-5046-FE4A-B5B4-B41CFF8C655D}"/>
              </a:ext>
            </a:extLst>
          </p:cNvPr>
          <p:cNvSpPr/>
          <p:nvPr/>
        </p:nvSpPr>
        <p:spPr>
          <a:xfrm>
            <a:off x="4053997" y="2017752"/>
            <a:ext cx="1320436" cy="1107996"/>
          </a:xfrm>
          <a:prstGeom prst="rect">
            <a:avLst/>
          </a:prstGeom>
        </p:spPr>
        <p:txBody>
          <a:bodyPr wrap="square">
            <a:spAutoFit/>
          </a:bodyPr>
          <a:lstStyle/>
          <a:p>
            <a:r>
              <a:rPr lang="en" sz="6600" dirty="0">
                <a:solidFill>
                  <a:srgbClr val="263248"/>
                </a:solidFill>
                <a:latin typeface="Roboto Condensed"/>
                <a:ea typeface="Roboto Condensed"/>
                <a:cs typeface="Roboto Condensed"/>
                <a:sym typeface="Roboto Condensed"/>
              </a:rPr>
              <a:t>😒</a:t>
            </a:r>
            <a:endParaRPr lang="en-US" sz="6600" dirty="0"/>
          </a:p>
        </p:txBody>
      </p:sp>
    </p:spTree>
    <p:extLst>
      <p:ext uri="{BB962C8B-B14F-4D97-AF65-F5344CB8AC3E}">
        <p14:creationId xmlns:p14="http://schemas.microsoft.com/office/powerpoint/2010/main" val="4173935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711EB8D-FCE3-2B4A-98FA-57C56E3BB0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3" name="Picture 2">
            <a:extLst>
              <a:ext uri="{FF2B5EF4-FFF2-40B4-BE49-F238E27FC236}">
                <a16:creationId xmlns="" xmlns:a16="http://schemas.microsoft.com/office/drawing/2014/main" id="{46C2A127-5F95-364C-8437-422A20BD2B1D}"/>
              </a:ext>
            </a:extLst>
          </p:cNvPr>
          <p:cNvPicPr>
            <a:picLocks noChangeAspect="1"/>
          </p:cNvPicPr>
          <p:nvPr/>
        </p:nvPicPr>
        <p:blipFill rotWithShape="1">
          <a:blip r:embed="rId3"/>
          <a:srcRect l="3221" t="1028" r="2381" b="54816"/>
          <a:stretch/>
        </p:blipFill>
        <p:spPr>
          <a:xfrm>
            <a:off x="0" y="-12728"/>
            <a:ext cx="9143999" cy="5156228"/>
          </a:xfrm>
          <a:prstGeom prst="rect">
            <a:avLst/>
          </a:prstGeom>
        </p:spPr>
      </p:pic>
    </p:spTree>
    <p:extLst>
      <p:ext uri="{BB962C8B-B14F-4D97-AF65-F5344CB8AC3E}">
        <p14:creationId xmlns:p14="http://schemas.microsoft.com/office/powerpoint/2010/main" val="315521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711EB8D-FCE3-2B4A-98FA-57C56E3BB0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3" name="Picture 2">
            <a:extLst>
              <a:ext uri="{FF2B5EF4-FFF2-40B4-BE49-F238E27FC236}">
                <a16:creationId xmlns="" xmlns:a16="http://schemas.microsoft.com/office/drawing/2014/main" id="{46C2A127-5F95-364C-8437-422A20BD2B1D}"/>
              </a:ext>
            </a:extLst>
          </p:cNvPr>
          <p:cNvPicPr>
            <a:picLocks noChangeAspect="1"/>
          </p:cNvPicPr>
          <p:nvPr/>
        </p:nvPicPr>
        <p:blipFill rotWithShape="1">
          <a:blip r:embed="rId3"/>
          <a:srcRect l="2941" t="47131" r="2661" b="35710"/>
          <a:stretch/>
        </p:blipFill>
        <p:spPr>
          <a:xfrm>
            <a:off x="0" y="607101"/>
            <a:ext cx="9323882" cy="3929297"/>
          </a:xfrm>
          <a:prstGeom prst="rect">
            <a:avLst/>
          </a:prstGeom>
        </p:spPr>
      </p:pic>
    </p:spTree>
    <p:extLst>
      <p:ext uri="{BB962C8B-B14F-4D97-AF65-F5344CB8AC3E}">
        <p14:creationId xmlns:p14="http://schemas.microsoft.com/office/powerpoint/2010/main" val="348685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711EB8D-FCE3-2B4A-98FA-57C56E3BB0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3" name="Picture 2">
            <a:extLst>
              <a:ext uri="{FF2B5EF4-FFF2-40B4-BE49-F238E27FC236}">
                <a16:creationId xmlns="" xmlns:a16="http://schemas.microsoft.com/office/drawing/2014/main" id="{46C2A127-5F95-364C-8437-422A20BD2B1D}"/>
              </a:ext>
            </a:extLst>
          </p:cNvPr>
          <p:cNvPicPr>
            <a:picLocks noChangeAspect="1"/>
          </p:cNvPicPr>
          <p:nvPr/>
        </p:nvPicPr>
        <p:blipFill rotWithShape="1">
          <a:blip r:embed="rId3"/>
          <a:srcRect l="2941" t="66051" r="2661" b="2671"/>
          <a:stretch/>
        </p:blipFill>
        <p:spPr>
          <a:xfrm>
            <a:off x="0" y="0"/>
            <a:ext cx="9144000" cy="5143499"/>
          </a:xfrm>
          <a:prstGeom prst="rect">
            <a:avLst/>
          </a:prstGeom>
        </p:spPr>
      </p:pic>
    </p:spTree>
    <p:extLst>
      <p:ext uri="{BB962C8B-B14F-4D97-AF65-F5344CB8AC3E}">
        <p14:creationId xmlns:p14="http://schemas.microsoft.com/office/powerpoint/2010/main" val="301999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9FF6FF-4B13-744F-BFB4-1FB63A5F25AB}"/>
              </a:ext>
            </a:extLst>
          </p:cNvPr>
          <p:cNvSpPr>
            <a:spLocks noGrp="1"/>
          </p:cNvSpPr>
          <p:nvPr>
            <p:ph type="title"/>
          </p:nvPr>
        </p:nvSpPr>
        <p:spPr/>
        <p:txBody>
          <a:bodyPr/>
          <a:lstStyle/>
          <a:p>
            <a:endParaRPr lang="en-US"/>
          </a:p>
        </p:txBody>
      </p:sp>
      <p:pic>
        <p:nvPicPr>
          <p:cNvPr id="4" name="Picture 3">
            <a:extLst>
              <a:ext uri="{FF2B5EF4-FFF2-40B4-BE49-F238E27FC236}">
                <a16:creationId xmlns="" xmlns:a16="http://schemas.microsoft.com/office/drawing/2014/main" id="{636DFD81-75C1-5341-A328-3C98C6B8473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6633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B1FF17-CE7B-C648-98B4-47CF0862F73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B83D16DF-5C56-F94F-9065-A90A2CD28BD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19556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B98727-5A62-1E41-BA80-5199D844355D}"/>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985956F5-BA84-6544-BC2E-B315ECACF9F6}"/>
              </a:ext>
            </a:extLst>
          </p:cNvPr>
          <p:cNvPicPr>
            <a:picLocks noChangeAspect="1"/>
          </p:cNvPicPr>
          <p:nvPr/>
        </p:nvPicPr>
        <p:blipFill>
          <a:blip r:embed="rId3"/>
          <a:stretch>
            <a:fillRect/>
          </a:stretch>
        </p:blipFill>
        <p:spPr>
          <a:xfrm>
            <a:off x="0" y="1"/>
            <a:ext cx="9144000" cy="5143500"/>
          </a:xfrm>
          <a:prstGeom prst="rect">
            <a:avLst/>
          </a:prstGeom>
        </p:spPr>
      </p:pic>
    </p:spTree>
    <p:extLst>
      <p:ext uri="{BB962C8B-B14F-4D97-AF65-F5344CB8AC3E}">
        <p14:creationId xmlns:p14="http://schemas.microsoft.com/office/powerpoint/2010/main" val="83782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52573E-7ECD-8E4D-9FEB-92EDFC45C50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 xmlns:a16="http://schemas.microsoft.com/office/drawing/2014/main" id="{BACCCB23-8DB6-EF48-97BF-393673CCEF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4" name="Picture 3">
            <a:extLst>
              <a:ext uri="{FF2B5EF4-FFF2-40B4-BE49-F238E27FC236}">
                <a16:creationId xmlns="" xmlns:a16="http://schemas.microsoft.com/office/drawing/2014/main" id="{DFD65983-6BD8-564F-9898-2EA8F26A4F0C}"/>
              </a:ext>
            </a:extLst>
          </p:cNvPr>
          <p:cNvPicPr>
            <a:picLocks noChangeAspect="1"/>
          </p:cNvPicPr>
          <p:nvPr/>
        </p:nvPicPr>
        <p:blipFill>
          <a:blip r:embed="rId3"/>
          <a:stretch>
            <a:fillRect/>
          </a:stretch>
        </p:blipFill>
        <p:spPr>
          <a:xfrm>
            <a:off x="1" y="727789"/>
            <a:ext cx="9110346" cy="3433664"/>
          </a:xfrm>
          <a:prstGeom prst="rect">
            <a:avLst/>
          </a:prstGeom>
        </p:spPr>
      </p:pic>
    </p:spTree>
    <p:extLst>
      <p:ext uri="{BB962C8B-B14F-4D97-AF65-F5344CB8AC3E}">
        <p14:creationId xmlns:p14="http://schemas.microsoft.com/office/powerpoint/2010/main" val="379936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3" name="Picture 2"/>
          <p:cNvPicPr>
            <a:picLocks noChangeAspect="1"/>
          </p:cNvPicPr>
          <p:nvPr/>
        </p:nvPicPr>
        <p:blipFill>
          <a:blip r:embed="rId3"/>
          <a:stretch>
            <a:fillRect/>
          </a:stretch>
        </p:blipFill>
        <p:spPr>
          <a:xfrm>
            <a:off x="3151390" y="246269"/>
            <a:ext cx="5110006" cy="1335172"/>
          </a:xfrm>
          <a:prstGeom prst="rect">
            <a:avLst/>
          </a:prstGeom>
          <a:solidFill>
            <a:schemeClr val="bg1">
              <a:alpha val="90000"/>
            </a:schemeClr>
          </a:solidFill>
        </p:spPr>
      </p:pic>
      <p:pic>
        <p:nvPicPr>
          <p:cNvPr id="1026" name="Picture 2" descr="http://www.drugsafesolano.org/wp-content/uploads/2019/10/one-year-e1570815337665-300x1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169" y="3503829"/>
            <a:ext cx="2526227" cy="1549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eting of support 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02" y="2787267"/>
            <a:ext cx="3634054" cy="18624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ouro univers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43" y="1184287"/>
            <a:ext cx="2336531" cy="112220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public.boxcloud.com/api/2.0/internal_files/541343984968/versions/573706078168/representations/jpg_paged_2048x2048/content/1.jpg?access_token=1!ozPhnY9DL1K0MeKlSwVYU7LJkYkOWGbSjPkNSQSvoDwwrNiugMdHhkwIRwsBOn89gWvftOz_yCSeDaiZ99KCJEE8Iqxh8OMRtTo8yv69zroSWqHH6XSw-6B6GY2v0bzLR0M-RatK_upz4FgBOpTbenpIVzodltEUJS7wL4DT2jzFipd4ac1_K0azOWDSOKb8S79QLpfLzs0RXSk5VrL97FWKUamS5aFF6pRTy1jedan2s1gDN6hyMH3jNX2DbG3y58E3nkYOU1jhAU6vczmiVmDF5NhEHEwzE6NQxNFvMGzl-sKa0LFmNXb97rcFVUodPtDpnqKEqWhfyzvKAEJVs325Ox719gmTOjpowo6lbDbM-Ca9xsgSzbRpoETGSvPPFSIDKULxBRQrbROrZWCj0lLJQCM8Ts5829euK4-Jqq_A11jZPvRV_7RL5tMvvqjPNxD4Ms_2zb4bYONBzHKpI0NlCjflKHJv_1cPBkWIuvhCLMiX-Njo06mMLrjLNQVcwWzfEaNUE2XwDAWtXJgiFSUjpmr9gmmXGgCxs8234uD7egf1CeIawsBpM3bbE4ULKQ..&amp;shared_link=https%3A%2F%2Ftouro.app.box.com%2Fs%2F7lxr5m6ty8hsn30utevlzbb4idph3c48&amp;box_client_name=box-content-preview&amp;box_client_version=2.2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3605" y="1618983"/>
            <a:ext cx="2561599" cy="170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837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E71E4-5B09-5E42-9D17-F1DF49ACF405}"/>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E13DC7B1-B7FF-FD4F-9403-57AE59A3ED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 xmlns:a16="http://schemas.microsoft.com/office/drawing/2014/main" id="{6B29F166-33B8-9D46-9F46-80963B013E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5" name="Picture 4">
            <a:extLst>
              <a:ext uri="{FF2B5EF4-FFF2-40B4-BE49-F238E27FC236}">
                <a16:creationId xmlns="" xmlns:a16="http://schemas.microsoft.com/office/drawing/2014/main" id="{CA6CE37C-C2AB-4D45-B538-53C202FCA889}"/>
              </a:ext>
            </a:extLst>
          </p:cNvPr>
          <p:cNvPicPr/>
          <p:nvPr/>
        </p:nvPicPr>
        <p:blipFill rotWithShape="1">
          <a:blip r:embed="rId3">
            <a:extLst>
              <a:ext uri="{28A0092B-C50C-407E-A947-70E740481C1C}">
                <a14:useLocalDpi xmlns:a14="http://schemas.microsoft.com/office/drawing/2010/main" val="0"/>
              </a:ext>
            </a:extLst>
          </a:blip>
          <a:srcRect l="34356" t="2707" b="62388"/>
          <a:stretch/>
        </p:blipFill>
        <p:spPr>
          <a:xfrm>
            <a:off x="-38599" y="-37431"/>
            <a:ext cx="9182599" cy="5180931"/>
          </a:xfrm>
          <a:prstGeom prst="rect">
            <a:avLst/>
          </a:prstGeom>
        </p:spPr>
      </p:pic>
    </p:spTree>
    <p:extLst>
      <p:ext uri="{BB962C8B-B14F-4D97-AF65-F5344CB8AC3E}">
        <p14:creationId xmlns:p14="http://schemas.microsoft.com/office/powerpoint/2010/main" val="3825720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8646FB-7424-DE4B-8B1F-3DABE8C76C79}"/>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CD85C30D-0ADE-3C4B-A922-360372A45A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 xmlns:a16="http://schemas.microsoft.com/office/drawing/2014/main" id="{64B643C7-B2DF-D947-A04C-DD11BFC056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a:extLst>
              <a:ext uri="{FF2B5EF4-FFF2-40B4-BE49-F238E27FC236}">
                <a16:creationId xmlns="" xmlns:a16="http://schemas.microsoft.com/office/drawing/2014/main" id="{147B2058-B0ED-C049-BE34-3085DB368856}"/>
              </a:ext>
            </a:extLst>
          </p:cNvPr>
          <p:cNvPicPr>
            <a:picLocks noChangeAspect="1"/>
          </p:cNvPicPr>
          <p:nvPr/>
        </p:nvPicPr>
        <p:blipFill>
          <a:blip r:embed="rId3"/>
          <a:stretch>
            <a:fillRect/>
          </a:stretch>
        </p:blipFill>
        <p:spPr>
          <a:xfrm>
            <a:off x="0" y="1"/>
            <a:ext cx="9144000" cy="5184320"/>
          </a:xfrm>
          <a:prstGeom prst="rect">
            <a:avLst/>
          </a:prstGeom>
        </p:spPr>
      </p:pic>
      <p:pic>
        <p:nvPicPr>
          <p:cNvPr id="6" name="Shape 167">
            <a:extLst>
              <a:ext uri="{FF2B5EF4-FFF2-40B4-BE49-F238E27FC236}">
                <a16:creationId xmlns="" xmlns:a16="http://schemas.microsoft.com/office/drawing/2014/main" id="{25A168F0-AC6A-C440-8235-3ADC656A5CFD}"/>
              </a:ext>
            </a:extLst>
          </p:cNvPr>
          <p:cNvPicPr preferRelativeResize="0"/>
          <p:nvPr/>
        </p:nvPicPr>
        <p:blipFill>
          <a:blip r:embed="rId4">
            <a:alphaModFix/>
          </a:blip>
          <a:stretch>
            <a:fillRect/>
          </a:stretch>
        </p:blipFill>
        <p:spPr>
          <a:xfrm>
            <a:off x="3023119" y="-143604"/>
            <a:ext cx="1362269" cy="1302380"/>
          </a:xfrm>
          <a:prstGeom prst="rect">
            <a:avLst/>
          </a:prstGeom>
          <a:noFill/>
          <a:ln>
            <a:noFill/>
          </a:ln>
        </p:spPr>
      </p:pic>
    </p:spTree>
    <p:extLst>
      <p:ext uri="{BB962C8B-B14F-4D97-AF65-F5344CB8AC3E}">
        <p14:creationId xmlns:p14="http://schemas.microsoft.com/office/powerpoint/2010/main" val="1129271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Samaritan Law</a:t>
            </a:r>
            <a:endParaRPr lang="en-US" dirty="0"/>
          </a:p>
        </p:txBody>
      </p:sp>
      <p:sp>
        <p:nvSpPr>
          <p:cNvPr id="3" name="Text Placeholder 2"/>
          <p:cNvSpPr>
            <a:spLocks noGrp="1"/>
          </p:cNvSpPr>
          <p:nvPr>
            <p:ph type="body" idx="1"/>
          </p:nvPr>
        </p:nvSpPr>
        <p:spPr>
          <a:xfrm>
            <a:off x="264406" y="1690907"/>
            <a:ext cx="8681290" cy="3145500"/>
          </a:xfrm>
        </p:spPr>
        <p:txBody>
          <a:bodyPr/>
          <a:lstStyle/>
          <a:p>
            <a:r>
              <a:rPr lang="en-US" sz="2000" dirty="0">
                <a:hlinkClick r:id="rId3"/>
              </a:rPr>
              <a:t>AB 472, California’s 911 Good Samaritan law</a:t>
            </a:r>
            <a:r>
              <a:rPr lang="en-US" sz="2000" b="1" dirty="0"/>
              <a:t>, provides limited protection from arrest, charge and prosecution for people who seek emergency medical assistance at the scene of a suspected drug overdose.</a:t>
            </a:r>
            <a:endParaRPr lang="en-US" sz="2000" dirty="0"/>
          </a:p>
          <a:p>
            <a:r>
              <a:rPr lang="en-US" sz="2000" b="1" dirty="0"/>
              <a:t>What does this mean?</a:t>
            </a:r>
            <a:endParaRPr lang="en-US" sz="2000" dirty="0"/>
          </a:p>
          <a:p>
            <a:r>
              <a:rPr lang="en-US" sz="2000" dirty="0"/>
              <a:t>Many overdose deaths are preventable, yet people often fear arrest if they call </a:t>
            </a:r>
            <a:r>
              <a:rPr lang="en-US" sz="2000" dirty="0" smtClean="0"/>
              <a:t> 9-1-1 </a:t>
            </a:r>
            <a:r>
              <a:rPr lang="en-US" sz="2000" dirty="0"/>
              <a:t>for help at the scene of a drug overdose. Good Samaritan Laws are designed to encourage people to seek medical care for the overdose victim by providing </a:t>
            </a:r>
            <a:r>
              <a:rPr lang="en-US" sz="2000" b="1" dirty="0"/>
              <a:t>limited protection from arrest, charge, and/or prosecution for low-level drug violations. </a:t>
            </a:r>
            <a:endParaRPr lang="en-US" sz="2000" b="1" dirty="0" smtClean="0"/>
          </a:p>
          <a:p>
            <a:r>
              <a:rPr lang="en-US" sz="2000" b="1" dirty="0" smtClean="0"/>
              <a:t>Good Samaritan laws also offer general protection to anyone who attempts to help someone in emergency situations </a:t>
            </a:r>
            <a:endParaRPr lang="en-US" sz="2000" dirty="0"/>
          </a:p>
          <a:p>
            <a:endParaRPr lang="en-US"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1028" name="Picture 4" descr="Image result for responding to emergency good samari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694" y="31389"/>
            <a:ext cx="1945002" cy="129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21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p:nvPr/>
        </p:nvSpPr>
        <p:spPr>
          <a:xfrm>
            <a:off x="529448" y="1464400"/>
            <a:ext cx="7635300" cy="3786900"/>
          </a:xfrm>
          <a:prstGeom prst="rect">
            <a:avLst/>
          </a:prstGeom>
          <a:noFill/>
          <a:ln>
            <a:noFill/>
          </a:ln>
        </p:spPr>
        <p:txBody>
          <a:bodyPr spcFirstLastPara="1" wrap="square" lIns="68575" tIns="34275" rIns="68575" bIns="34275" anchor="t" anchorCtr="0">
            <a:noAutofit/>
          </a:bodyPr>
          <a:lstStyle/>
          <a:p>
            <a:pPr marL="457200" marR="0" lvl="0" indent="-361950" algn="l" rtl="0">
              <a:lnSpc>
                <a:spcPct val="90000"/>
              </a:lnSpc>
              <a:spcBef>
                <a:spcPts val="0"/>
              </a:spcBef>
              <a:spcAft>
                <a:spcPts val="0"/>
              </a:spcAft>
              <a:buSzPts val="2100"/>
              <a:buFont typeface="Century Gothic"/>
              <a:buChar char="●"/>
            </a:pPr>
            <a:endParaRPr sz="2100" dirty="0">
              <a:latin typeface="Century Gothic"/>
              <a:ea typeface="Century Gothic"/>
              <a:cs typeface="Century Gothic"/>
              <a:sym typeface="Century Gothic"/>
            </a:endParaRPr>
          </a:p>
        </p:txBody>
      </p:sp>
      <p:sp>
        <p:nvSpPr>
          <p:cNvPr id="81" name="Shape 81"/>
          <p:cNvSpPr txBox="1"/>
          <p:nvPr/>
        </p:nvSpPr>
        <p:spPr>
          <a:xfrm>
            <a:off x="3515627" y="391700"/>
            <a:ext cx="4019100" cy="637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endParaRPr sz="3300" b="1">
              <a:solidFill>
                <a:srgbClr val="E69138"/>
              </a:solidFill>
              <a:latin typeface="Gabriela"/>
              <a:ea typeface="Gabriela"/>
              <a:cs typeface="Gabriela"/>
              <a:sym typeface="Gabriela"/>
            </a:endParaRPr>
          </a:p>
          <a:p>
            <a:pPr marL="0" lvl="0" indent="0" algn="ctr" rtl="0">
              <a:lnSpc>
                <a:spcPct val="90000"/>
              </a:lnSpc>
              <a:spcBef>
                <a:spcPts val="0"/>
              </a:spcBef>
              <a:spcAft>
                <a:spcPts val="0"/>
              </a:spcAft>
              <a:buNone/>
            </a:pPr>
            <a:endParaRPr sz="3000" b="1">
              <a:solidFill>
                <a:srgbClr val="E69138"/>
              </a:solidFill>
              <a:latin typeface="Gabriela"/>
              <a:ea typeface="Gabriela"/>
              <a:cs typeface="Gabriela"/>
              <a:sym typeface="Gabriela"/>
            </a:endParaRPr>
          </a:p>
          <a:p>
            <a:pPr marL="0" lvl="0" indent="0" algn="ctr" rtl="0">
              <a:lnSpc>
                <a:spcPct val="90000"/>
              </a:lnSpc>
              <a:spcBef>
                <a:spcPts val="0"/>
              </a:spcBef>
              <a:spcAft>
                <a:spcPts val="0"/>
              </a:spcAft>
              <a:buNone/>
            </a:pPr>
            <a:endParaRPr sz="3300" b="1">
              <a:solidFill>
                <a:srgbClr val="E69138"/>
              </a:solidFill>
              <a:latin typeface="Gabriela"/>
              <a:ea typeface="Gabriela"/>
              <a:cs typeface="Gabriela"/>
              <a:sym typeface="Gabriela"/>
            </a:endParaRPr>
          </a:p>
          <a:p>
            <a:pPr marL="0" lvl="0" indent="0" algn="ctr" rtl="0">
              <a:lnSpc>
                <a:spcPct val="90000"/>
              </a:lnSpc>
              <a:spcBef>
                <a:spcPts val="0"/>
              </a:spcBef>
              <a:spcAft>
                <a:spcPts val="0"/>
              </a:spcAft>
              <a:buNone/>
            </a:pPr>
            <a:endParaRPr sz="3300" b="1">
              <a:solidFill>
                <a:srgbClr val="E69138"/>
              </a:solidFill>
              <a:latin typeface="Gabriela"/>
              <a:ea typeface="Gabriela"/>
              <a:cs typeface="Gabriela"/>
              <a:sym typeface="Gabriela"/>
            </a:endParaRPr>
          </a:p>
        </p:txBody>
      </p:sp>
      <p:sp>
        <p:nvSpPr>
          <p:cNvPr id="82" name="Shape 82"/>
          <p:cNvSpPr txBox="1">
            <a:spLocks noGrp="1"/>
          </p:cNvSpPr>
          <p:nvPr>
            <p:ph type="title"/>
          </p:nvPr>
        </p:nvSpPr>
        <p:spPr>
          <a:xfrm>
            <a:off x="0" y="321550"/>
            <a:ext cx="9191400" cy="637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4000" dirty="0" smtClean="0">
                <a:solidFill>
                  <a:srgbClr val="92D050"/>
                </a:solidFill>
                <a:latin typeface="Century Gothic"/>
                <a:sym typeface="Century Gothic"/>
              </a:rPr>
              <a:t>NALOXONE ACCESS</a:t>
            </a:r>
            <a:endParaRPr sz="4000" dirty="0">
              <a:solidFill>
                <a:srgbClr val="92D050"/>
              </a:solidFill>
            </a:endParaRPr>
          </a:p>
        </p:txBody>
      </p:sp>
      <p:graphicFrame>
        <p:nvGraphicFramePr>
          <p:cNvPr id="2" name="Diagram 1">
            <a:extLst>
              <a:ext uri="{FF2B5EF4-FFF2-40B4-BE49-F238E27FC236}">
                <a16:creationId xmlns="" xmlns:a16="http://schemas.microsoft.com/office/drawing/2014/main" id="{071DA5A0-3B9D-2D49-AB10-C7EA3B204C4A}"/>
              </a:ext>
            </a:extLst>
          </p:cNvPr>
          <p:cNvGraphicFramePr/>
          <p:nvPr>
            <p:extLst>
              <p:ext uri="{D42A27DB-BD31-4B8C-83A1-F6EECF244321}">
                <p14:modId xmlns:p14="http://schemas.microsoft.com/office/powerpoint/2010/main" val="2193778953"/>
              </p:ext>
            </p:extLst>
          </p:nvPr>
        </p:nvGraphicFramePr>
        <p:xfrm>
          <a:off x="369843" y="1099650"/>
          <a:ext cx="8451713" cy="392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4461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INFORMATION SESSION REVIEW</a:t>
            </a:r>
            <a:endParaRPr dirty="0"/>
          </a:p>
        </p:txBody>
      </p:sp>
      <p:sp>
        <p:nvSpPr>
          <p:cNvPr id="237" name="Google Shape;237;p16"/>
          <p:cNvSpPr txBox="1">
            <a:spLocks noGrp="1"/>
          </p:cNvSpPr>
          <p:nvPr>
            <p:ph type="body" idx="1"/>
          </p:nvPr>
        </p:nvSpPr>
        <p:spPr>
          <a:xfrm>
            <a:off x="282216" y="1602771"/>
            <a:ext cx="8371927" cy="3734507"/>
          </a:xfrm>
          <a:prstGeom prst="rect">
            <a:avLst/>
          </a:prstGeom>
        </p:spPr>
        <p:txBody>
          <a:bodyPr spcFirstLastPara="1" wrap="square" lIns="91425" tIns="91425" rIns="91425" bIns="91425" anchor="ctr" anchorCtr="0">
            <a:noAutofit/>
          </a:bodyPr>
          <a:lstStyle/>
          <a:p>
            <a:pPr marL="457200" lvl="0" indent="-381000" algn="l" rtl="0">
              <a:spcBef>
                <a:spcPts val="0"/>
              </a:spcBef>
              <a:spcAft>
                <a:spcPts val="0"/>
              </a:spcAft>
              <a:buSzPts val="2400"/>
              <a:buChar char="▰"/>
            </a:pPr>
            <a:r>
              <a:rPr lang="en-US" sz="2700" dirty="0"/>
              <a:t>Opioid overdose is overconsumption of opioids that may cause </a:t>
            </a:r>
            <a:r>
              <a:rPr lang="en-US" sz="2700" b="1" dirty="0"/>
              <a:t>respiratory depression or </a:t>
            </a:r>
            <a:r>
              <a:rPr lang="en-US" sz="2700" b="1" dirty="0">
                <a:solidFill>
                  <a:srgbClr val="FF0000"/>
                </a:solidFill>
              </a:rPr>
              <a:t>even death</a:t>
            </a:r>
            <a:endParaRPr sz="2700" b="1" dirty="0">
              <a:solidFill>
                <a:srgbClr val="FF0000"/>
              </a:solidFill>
            </a:endParaRPr>
          </a:p>
          <a:p>
            <a:pPr>
              <a:spcBef>
                <a:spcPts val="1000"/>
              </a:spcBef>
            </a:pPr>
            <a:r>
              <a:rPr lang="en-US" sz="2700" b="1" dirty="0"/>
              <a:t>Naloxone</a:t>
            </a:r>
            <a:r>
              <a:rPr lang="en-US" sz="2700" dirty="0"/>
              <a:t> is the key medication to reverse opioid </a:t>
            </a:r>
            <a:r>
              <a:rPr lang="en-US" sz="2700" dirty="0" smtClean="0"/>
              <a:t>overdoses</a:t>
            </a:r>
            <a:endParaRPr lang="en-US" sz="2700" dirty="0"/>
          </a:p>
        </p:txBody>
      </p:sp>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2" descr="Image result for good samaritan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186" y="590918"/>
            <a:ext cx="2035079" cy="195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044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7"/>
          <p:cNvSpPr txBox="1">
            <a:spLocks noGrp="1"/>
          </p:cNvSpPr>
          <p:nvPr>
            <p:ph type="ctrTitle" idx="4294967295"/>
          </p:nvPr>
        </p:nvSpPr>
        <p:spPr>
          <a:xfrm>
            <a:off x="645746" y="918801"/>
            <a:ext cx="6142084"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dirty="0" smtClean="0">
                <a:solidFill>
                  <a:srgbClr val="FF9800"/>
                </a:solidFill>
              </a:rPr>
              <a:t>Practice</a:t>
            </a:r>
            <a:endParaRPr sz="7200" dirty="0">
              <a:solidFill>
                <a:srgbClr val="FF9800"/>
              </a:solidFill>
            </a:endParaRPr>
          </a:p>
        </p:txBody>
      </p:sp>
      <p:sp>
        <p:nvSpPr>
          <p:cNvPr id="249" name="Google Shape;249;p17"/>
          <p:cNvSpPr txBox="1">
            <a:spLocks noGrp="1"/>
          </p:cNvSpPr>
          <p:nvPr>
            <p:ph type="subTitle" idx="4294967295"/>
          </p:nvPr>
        </p:nvSpPr>
        <p:spPr>
          <a:xfrm>
            <a:off x="645746" y="2907775"/>
            <a:ext cx="5567700" cy="784800"/>
          </a:xfrm>
          <a:prstGeom prst="rect">
            <a:avLst/>
          </a:prstGeom>
        </p:spPr>
        <p:txBody>
          <a:bodyPr spcFirstLastPara="1" wrap="square" lIns="91425" tIns="91425" rIns="91425" bIns="91425" anchor="ctr" anchorCtr="0">
            <a:noAutofit/>
          </a:bodyPr>
          <a:lstStyle/>
          <a:p>
            <a:pPr marL="342900" indent="-342900">
              <a:spcAft>
                <a:spcPts val="1000"/>
              </a:spcAft>
            </a:pPr>
            <a:r>
              <a:rPr lang="en-US" dirty="0" smtClean="0"/>
              <a:t>Get in groups of 3-4 people around you</a:t>
            </a:r>
          </a:p>
          <a:p>
            <a:pPr marL="342900" indent="-342900">
              <a:spcAft>
                <a:spcPts val="1000"/>
              </a:spcAft>
            </a:pPr>
            <a:r>
              <a:rPr lang="en-US" dirty="0" smtClean="0"/>
              <a:t>Practice going through the steps of responding to someone you encounter who is likely overdosing on opioids</a:t>
            </a:r>
            <a:endParaRPr dirty="0"/>
          </a:p>
        </p:txBody>
      </p:sp>
      <p:grpSp>
        <p:nvGrpSpPr>
          <p:cNvPr id="250" name="Google Shape;250;p17"/>
          <p:cNvGrpSpPr/>
          <p:nvPr/>
        </p:nvGrpSpPr>
        <p:grpSpPr>
          <a:xfrm>
            <a:off x="6682481" y="378837"/>
            <a:ext cx="1588639" cy="1588655"/>
            <a:chOff x="6643075" y="3664250"/>
            <a:chExt cx="407950" cy="407975"/>
          </a:xfrm>
        </p:grpSpPr>
        <p:sp>
          <p:nvSpPr>
            <p:cNvPr id="251" name="Google Shape;251;p17"/>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C7D3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17"/>
          <p:cNvGrpSpPr/>
          <p:nvPr/>
        </p:nvGrpSpPr>
        <p:grpSpPr>
          <a:xfrm rot="-587363">
            <a:off x="6589251" y="2174497"/>
            <a:ext cx="653127" cy="653134"/>
            <a:chOff x="576250" y="4319400"/>
            <a:chExt cx="442075" cy="442050"/>
          </a:xfrm>
        </p:grpSpPr>
        <p:sp>
          <p:nvSpPr>
            <p:cNvPr id="254" name="Google Shape;254;p17"/>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17"/>
          <p:cNvSpPr/>
          <p:nvPr/>
        </p:nvSpPr>
        <p:spPr>
          <a:xfrm>
            <a:off x="6302724" y="745608"/>
            <a:ext cx="248336" cy="23712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rot="2697322">
            <a:off x="7939080" y="1959478"/>
            <a:ext cx="376961" cy="3599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8237292" y="1754006"/>
            <a:ext cx="150972" cy="14422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rot="1280149">
            <a:off x="6130690" y="1460796"/>
            <a:ext cx="150975" cy="14420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1444702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503" name="Google Shape;503;p34"/>
          <p:cNvSpPr txBox="1">
            <a:spLocks noGrp="1"/>
          </p:cNvSpPr>
          <p:nvPr>
            <p:ph type="ctrTitle" idx="4294967295"/>
          </p:nvPr>
        </p:nvSpPr>
        <p:spPr>
          <a:xfrm>
            <a:off x="586008" y="2115365"/>
            <a:ext cx="6593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rgbClr val="FF9800"/>
                </a:solidFill>
              </a:rPr>
              <a:t>THANKS!</a:t>
            </a:r>
            <a:endParaRPr sz="6000" dirty="0">
              <a:solidFill>
                <a:srgbClr val="FF9800"/>
              </a:solidFill>
            </a:endParaRPr>
          </a:p>
        </p:txBody>
      </p:sp>
      <p:sp>
        <p:nvSpPr>
          <p:cNvPr id="504" name="Google Shape;504;p34"/>
          <p:cNvSpPr txBox="1">
            <a:spLocks noGrp="1"/>
          </p:cNvSpPr>
          <p:nvPr>
            <p:ph type="subTitle" idx="4294967295"/>
          </p:nvPr>
        </p:nvSpPr>
        <p:spPr>
          <a:xfrm>
            <a:off x="586008" y="3252091"/>
            <a:ext cx="6593700" cy="13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t>Any questions?</a:t>
            </a:r>
            <a:endParaRPr sz="2000" b="1" dirty="0"/>
          </a:p>
          <a:p>
            <a:pPr marL="0" lvl="0" indent="0" algn="ctr" rtl="0">
              <a:spcBef>
                <a:spcPts val="0"/>
              </a:spcBef>
              <a:spcAft>
                <a:spcPts val="0"/>
              </a:spcAft>
              <a:buClr>
                <a:schemeClr val="dk1"/>
              </a:buClr>
              <a:buSzPts val="1100"/>
              <a:buFont typeface="Arial"/>
              <a:buNone/>
            </a:pPr>
            <a:r>
              <a:rPr lang="en" sz="2000" dirty="0"/>
              <a:t>You can find me at</a:t>
            </a:r>
            <a:endParaRPr sz="2000" dirty="0"/>
          </a:p>
          <a:p>
            <a:pPr marL="0" lvl="0" indent="0" algn="ctr" rtl="0">
              <a:spcBef>
                <a:spcPts val="0"/>
              </a:spcBef>
              <a:spcAft>
                <a:spcPts val="0"/>
              </a:spcAft>
              <a:buClr>
                <a:schemeClr val="dk1"/>
              </a:buClr>
              <a:buSzPts val="1100"/>
              <a:buFont typeface="Arial"/>
              <a:buNone/>
            </a:pPr>
            <a:r>
              <a:rPr lang="en-US" sz="2000" dirty="0" smtClean="0"/>
              <a:t>ckinnevey@solanocounty.com</a:t>
            </a:r>
            <a:endParaRPr sz="2000" b="1" dirty="0"/>
          </a:p>
        </p:txBody>
      </p:sp>
      <p:pic>
        <p:nvPicPr>
          <p:cNvPr id="10" name="Picture 9">
            <a:extLst>
              <a:ext uri="{FF2B5EF4-FFF2-40B4-BE49-F238E27FC236}">
                <a16:creationId xmlns="" xmlns:a16="http://schemas.microsoft.com/office/drawing/2014/main" id="{B5B2CCC7-68D1-054F-BDD9-62637A117A9F}"/>
              </a:ext>
            </a:extLst>
          </p:cNvPr>
          <p:cNvPicPr>
            <a:picLocks noChangeAspect="1"/>
          </p:cNvPicPr>
          <p:nvPr/>
        </p:nvPicPr>
        <p:blipFill>
          <a:blip r:embed="rId3"/>
          <a:stretch>
            <a:fillRect/>
          </a:stretch>
        </p:blipFill>
        <p:spPr>
          <a:xfrm>
            <a:off x="6096835" y="-27850"/>
            <a:ext cx="3047165" cy="2121444"/>
          </a:xfrm>
          <a:prstGeom prst="rect">
            <a:avLst/>
          </a:prstGeom>
        </p:spPr>
      </p:pic>
      <p:sp>
        <p:nvSpPr>
          <p:cNvPr id="11" name="Google Shape;990;p38">
            <a:extLst>
              <a:ext uri="{FF2B5EF4-FFF2-40B4-BE49-F238E27FC236}">
                <a16:creationId xmlns="" xmlns:a16="http://schemas.microsoft.com/office/drawing/2014/main" id="{491FC8B0-C8B1-534A-B321-E49744689DC4}"/>
              </a:ext>
            </a:extLst>
          </p:cNvPr>
          <p:cNvSpPr txBox="1"/>
          <p:nvPr/>
        </p:nvSpPr>
        <p:spPr>
          <a:xfrm>
            <a:off x="2959599" y="737871"/>
            <a:ext cx="1718297" cy="15616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9600" dirty="0">
                <a:solidFill>
                  <a:srgbClr val="FF9800"/>
                </a:solidFill>
              </a:rPr>
              <a:t>😉 </a:t>
            </a:r>
            <a:endParaRPr sz="9600" dirty="0">
              <a:solidFill>
                <a:srgbClr val="FF98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6932942" y="1170786"/>
            <a:ext cx="2170088" cy="14782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0115" y="443627"/>
            <a:ext cx="5258400" cy="766200"/>
          </a:xfrm>
        </p:spPr>
        <p:txBody>
          <a:bodyPr/>
          <a:lstStyle/>
          <a:p>
            <a:r>
              <a:rPr lang="en-US" dirty="0" smtClean="0"/>
              <a:t>#1 Developed Action Teams</a:t>
            </a:r>
            <a:endParaRPr lang="en-US" dirty="0"/>
          </a:p>
        </p:txBody>
      </p:sp>
      <p:pic>
        <p:nvPicPr>
          <p:cNvPr id="7" name="Picture 6"/>
          <p:cNvPicPr>
            <a:picLocks noChangeAspect="1"/>
          </p:cNvPicPr>
          <p:nvPr/>
        </p:nvPicPr>
        <p:blipFill>
          <a:blip r:embed="rId3"/>
          <a:stretch>
            <a:fillRect/>
          </a:stretch>
        </p:blipFill>
        <p:spPr>
          <a:xfrm>
            <a:off x="2234505" y="1195000"/>
            <a:ext cx="4677952" cy="2229734"/>
          </a:xfrm>
          <a:prstGeom prst="rect">
            <a:avLst/>
          </a:prstGeom>
        </p:spPr>
      </p:pic>
      <p:sp>
        <p:nvSpPr>
          <p:cNvPr id="13" name="Oval 12"/>
          <p:cNvSpPr/>
          <p:nvPr/>
        </p:nvSpPr>
        <p:spPr>
          <a:xfrm>
            <a:off x="6784057" y="3229084"/>
            <a:ext cx="2049654" cy="1500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184866" y="1355925"/>
            <a:ext cx="1624845" cy="1107996"/>
          </a:xfrm>
          <a:prstGeom prst="rect">
            <a:avLst/>
          </a:prstGeom>
          <a:noFill/>
        </p:spPr>
        <p:txBody>
          <a:bodyPr wrap="square" rtlCol="0">
            <a:spAutoFit/>
          </a:bodyPr>
          <a:lstStyle/>
          <a:p>
            <a:pPr algn="ctr"/>
            <a:r>
              <a:rPr lang="en-US" sz="2200" b="1" dirty="0" smtClean="0"/>
              <a:t>Increasing MAT Access</a:t>
            </a:r>
            <a:endParaRPr lang="en-US" sz="2200" b="1" dirty="0"/>
          </a:p>
        </p:txBody>
      </p:sp>
      <p:sp>
        <p:nvSpPr>
          <p:cNvPr id="19" name="Oval 18"/>
          <p:cNvSpPr/>
          <p:nvPr/>
        </p:nvSpPr>
        <p:spPr>
          <a:xfrm>
            <a:off x="457200" y="3211327"/>
            <a:ext cx="2287792" cy="16999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819220" y="3411075"/>
            <a:ext cx="2264831" cy="16144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22211" y="970011"/>
            <a:ext cx="2082045" cy="14939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92971" y="1162968"/>
            <a:ext cx="1740523" cy="1107996"/>
          </a:xfrm>
          <a:prstGeom prst="rect">
            <a:avLst/>
          </a:prstGeom>
          <a:noFill/>
        </p:spPr>
        <p:txBody>
          <a:bodyPr wrap="square" rtlCol="0">
            <a:spAutoFit/>
          </a:bodyPr>
          <a:lstStyle/>
          <a:p>
            <a:pPr algn="ctr"/>
            <a:r>
              <a:rPr lang="en-US" sz="2200" b="1" dirty="0" smtClean="0"/>
              <a:t>Increasing </a:t>
            </a:r>
            <a:r>
              <a:rPr lang="en-US" sz="2200" b="1" dirty="0" err="1" smtClean="0"/>
              <a:t>Naloxone</a:t>
            </a:r>
            <a:r>
              <a:rPr lang="en-US" sz="2200" b="1" dirty="0" smtClean="0"/>
              <a:t> Availability</a:t>
            </a:r>
            <a:endParaRPr lang="en-US" sz="2200" b="1" dirty="0"/>
          </a:p>
        </p:txBody>
      </p:sp>
      <p:sp>
        <p:nvSpPr>
          <p:cNvPr id="25" name="TextBox 24"/>
          <p:cNvSpPr txBox="1"/>
          <p:nvPr/>
        </p:nvSpPr>
        <p:spPr>
          <a:xfrm>
            <a:off x="645278" y="3407615"/>
            <a:ext cx="1911636" cy="1446550"/>
          </a:xfrm>
          <a:prstGeom prst="rect">
            <a:avLst/>
          </a:prstGeom>
          <a:noFill/>
        </p:spPr>
        <p:txBody>
          <a:bodyPr wrap="square" rtlCol="0">
            <a:spAutoFit/>
          </a:bodyPr>
          <a:lstStyle/>
          <a:p>
            <a:pPr algn="ctr"/>
            <a:r>
              <a:rPr lang="en-US" sz="2200" b="1" dirty="0" smtClean="0"/>
              <a:t>Lowering Opioid Prescribing Rates</a:t>
            </a:r>
            <a:endParaRPr lang="en-US" sz="2200" b="1" dirty="0"/>
          </a:p>
        </p:txBody>
      </p:sp>
      <p:sp>
        <p:nvSpPr>
          <p:cNvPr id="26" name="TextBox 25"/>
          <p:cNvSpPr txBox="1"/>
          <p:nvPr/>
        </p:nvSpPr>
        <p:spPr>
          <a:xfrm>
            <a:off x="3973955" y="3495027"/>
            <a:ext cx="1955360" cy="1446550"/>
          </a:xfrm>
          <a:prstGeom prst="rect">
            <a:avLst/>
          </a:prstGeom>
          <a:noFill/>
        </p:spPr>
        <p:txBody>
          <a:bodyPr wrap="square" rtlCol="0">
            <a:spAutoFit/>
          </a:bodyPr>
          <a:lstStyle/>
          <a:p>
            <a:pPr algn="ctr"/>
            <a:r>
              <a:rPr lang="en-US" sz="2200" b="1" dirty="0" smtClean="0"/>
              <a:t>Community Education and Primary Prevention</a:t>
            </a:r>
            <a:endParaRPr lang="en-US" sz="2200" b="1" dirty="0"/>
          </a:p>
        </p:txBody>
      </p:sp>
      <p:sp>
        <p:nvSpPr>
          <p:cNvPr id="27" name="TextBox 26"/>
          <p:cNvSpPr txBox="1"/>
          <p:nvPr/>
        </p:nvSpPr>
        <p:spPr>
          <a:xfrm>
            <a:off x="6912457" y="3763718"/>
            <a:ext cx="2023311" cy="430887"/>
          </a:xfrm>
          <a:prstGeom prst="rect">
            <a:avLst/>
          </a:prstGeom>
          <a:noFill/>
        </p:spPr>
        <p:txBody>
          <a:bodyPr wrap="none" rtlCol="0">
            <a:spAutoFit/>
          </a:bodyPr>
          <a:lstStyle/>
          <a:p>
            <a:r>
              <a:rPr lang="en-US" sz="2200" b="1" dirty="0" smtClean="0"/>
              <a:t>Sustainability</a:t>
            </a:r>
            <a:endParaRPr lang="en-US" sz="2200" b="1" dirty="0"/>
          </a:p>
        </p:txBody>
      </p:sp>
      <p:sp>
        <p:nvSpPr>
          <p:cNvPr id="3" name="TextBox 2"/>
          <p:cNvSpPr txBox="1"/>
          <p:nvPr/>
        </p:nvSpPr>
        <p:spPr>
          <a:xfrm>
            <a:off x="2771545" y="166628"/>
            <a:ext cx="3603872" cy="553998"/>
          </a:xfrm>
          <a:prstGeom prst="rect">
            <a:avLst/>
          </a:prstGeom>
          <a:noFill/>
        </p:spPr>
        <p:txBody>
          <a:bodyPr wrap="none" rtlCol="0">
            <a:spAutoFit/>
          </a:bodyPr>
          <a:lstStyle/>
          <a:p>
            <a:r>
              <a:rPr lang="en-US" sz="3000" b="1" dirty="0" smtClean="0"/>
              <a:t>DSS Action Teams</a:t>
            </a:r>
            <a:endParaRPr lang="en-US" sz="3000" b="1" dirty="0"/>
          </a:p>
        </p:txBody>
      </p:sp>
      <p:cxnSp>
        <p:nvCxnSpPr>
          <p:cNvPr id="5" name="Straight Arrow Connector 4"/>
          <p:cNvCxnSpPr/>
          <p:nvPr/>
        </p:nvCxnSpPr>
        <p:spPr>
          <a:xfrm>
            <a:off x="117680" y="450763"/>
            <a:ext cx="550582" cy="519248"/>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flipH="1" flipV="1">
            <a:off x="1832898" y="2484404"/>
            <a:ext cx="383972" cy="513097"/>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flipH="1">
            <a:off x="2149740" y="551237"/>
            <a:ext cx="407174" cy="427233"/>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p:nvPr/>
        </p:nvCxnSpPr>
        <p:spPr>
          <a:xfrm flipV="1">
            <a:off x="200482" y="2403477"/>
            <a:ext cx="384977" cy="674949"/>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30" name="Straight Arrow Connector 29"/>
          <p:cNvCxnSpPr/>
          <p:nvPr/>
        </p:nvCxnSpPr>
        <p:spPr>
          <a:xfrm>
            <a:off x="1277608" y="259597"/>
            <a:ext cx="0" cy="583279"/>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5963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592" r="36448" b="2549"/>
          <a:stretch/>
        </p:blipFill>
        <p:spPr bwMode="auto">
          <a:xfrm>
            <a:off x="0" y="3"/>
            <a:ext cx="4587091" cy="514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0" t="10850" r="29067" b="2554"/>
          <a:stretch/>
        </p:blipFill>
        <p:spPr bwMode="auto">
          <a:xfrm>
            <a:off x="4665561" y="291965"/>
            <a:ext cx="4566574" cy="485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114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8576"/>
            <a:ext cx="9144000" cy="125995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solidFill>
                  <a:schemeClr val="accent2">
                    <a:lumMod val="75000"/>
                  </a:schemeClr>
                </a:solidFill>
                <a:latin typeface="+mn-lt"/>
              </a:rPr>
              <a:t>The Third Wave</a:t>
            </a:r>
            <a:endParaRPr lang="en-US" sz="4800" dirty="0">
              <a:latin typeface="+mn-lt"/>
            </a:endParaRPr>
          </a:p>
        </p:txBody>
      </p:sp>
      <p:grpSp>
        <p:nvGrpSpPr>
          <p:cNvPr id="9" name="Group 1"/>
          <p:cNvGrpSpPr/>
          <p:nvPr/>
        </p:nvGrpSpPr>
        <p:grpSpPr>
          <a:xfrm>
            <a:off x="461524" y="762901"/>
            <a:ext cx="8682476" cy="4266299"/>
            <a:chOff x="615365" y="1017202"/>
            <a:chExt cx="8432383" cy="5688398"/>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5365" y="1017202"/>
              <a:ext cx="8432383" cy="5688398"/>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246" b="98551" l="2857" r="99524"/>
                      </a14:imgEffect>
                    </a14:imgLayer>
                  </a14:imgProps>
                </a:ext>
                <a:ext uri="{28A0092B-C50C-407E-A947-70E740481C1C}">
                  <a14:useLocalDpi xmlns:a14="http://schemas.microsoft.com/office/drawing/2010/main"/>
                </a:ext>
              </a:extLst>
            </a:blip>
            <a:srcRect/>
            <a:stretch/>
          </p:blipFill>
          <p:spPr>
            <a:xfrm>
              <a:off x="615365" y="6250320"/>
              <a:ext cx="1129875" cy="339290"/>
            </a:xfrm>
            <a:prstGeom prst="rect">
              <a:avLst/>
            </a:prstGeom>
          </p:spPr>
        </p:pic>
      </p:grpSp>
    </p:spTree>
    <p:extLst>
      <p:ext uri="{BB962C8B-B14F-4D97-AF65-F5344CB8AC3E}">
        <p14:creationId xmlns:p14="http://schemas.microsoft.com/office/powerpoint/2010/main" val="3218752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2052" name="Picture 4" descr="Image result for fentanyl her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792" y="628651"/>
            <a:ext cx="7378765" cy="386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992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57CD1B-D2A2-2740-B4E4-1F26FB4EDFEA}"/>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9BF30035-9BED-6949-9D1C-CF4AD4D8DC2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 xmlns:a16="http://schemas.microsoft.com/office/drawing/2014/main" id="{EC960E04-A9B7-0C40-B0E0-AD7E37E2C0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Picture 4">
            <a:extLst>
              <a:ext uri="{FF2B5EF4-FFF2-40B4-BE49-F238E27FC236}">
                <a16:creationId xmlns="" xmlns:a16="http://schemas.microsoft.com/office/drawing/2014/main" id="{19CEC016-C2CF-B640-8C6F-923D5833EABA}"/>
              </a:ext>
            </a:extLst>
          </p:cNvPr>
          <p:cNvPicPr>
            <a:picLocks noChangeAspect="1"/>
          </p:cNvPicPr>
          <p:nvPr/>
        </p:nvPicPr>
        <p:blipFill>
          <a:blip r:embed="rId3"/>
          <a:stretch>
            <a:fillRect/>
          </a:stretch>
        </p:blipFill>
        <p:spPr>
          <a:xfrm>
            <a:off x="0" y="-117111"/>
            <a:ext cx="9143999" cy="5260611"/>
          </a:xfrm>
          <a:prstGeom prst="rect">
            <a:avLst/>
          </a:prstGeom>
        </p:spPr>
      </p:pic>
    </p:spTree>
    <p:extLst>
      <p:ext uri="{BB962C8B-B14F-4D97-AF65-F5344CB8AC3E}">
        <p14:creationId xmlns:p14="http://schemas.microsoft.com/office/powerpoint/2010/main" val="4137270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3" name="TextBox 2"/>
          <p:cNvSpPr txBox="1"/>
          <p:nvPr/>
        </p:nvSpPr>
        <p:spPr>
          <a:xfrm>
            <a:off x="2610998" y="217183"/>
            <a:ext cx="4371710" cy="553998"/>
          </a:xfrm>
          <a:prstGeom prst="rect">
            <a:avLst/>
          </a:prstGeom>
          <a:noFill/>
        </p:spPr>
        <p:txBody>
          <a:bodyPr wrap="none" rtlCol="0">
            <a:spAutoFit/>
          </a:bodyPr>
          <a:lstStyle/>
          <a:p>
            <a:r>
              <a:rPr lang="en-US" sz="3000" b="1" dirty="0" smtClean="0"/>
              <a:t>Overdose Risk Factors</a:t>
            </a:r>
            <a:endParaRPr lang="en-US" sz="3000" b="1" dirty="0"/>
          </a:p>
        </p:txBody>
      </p:sp>
      <p:sp>
        <p:nvSpPr>
          <p:cNvPr id="4" name="Content Placeholder 2">
            <a:extLst>
              <a:ext uri="{FF2B5EF4-FFF2-40B4-BE49-F238E27FC236}">
                <a16:creationId xmlns:a16="http://schemas.microsoft.com/office/drawing/2014/main" xmlns="" id="{30E6796A-EF14-4832-BB59-1C1912A93F80}"/>
              </a:ext>
            </a:extLst>
          </p:cNvPr>
          <p:cNvSpPr txBox="1">
            <a:spLocks/>
          </p:cNvSpPr>
          <p:nvPr/>
        </p:nvSpPr>
        <p:spPr>
          <a:xfrm>
            <a:off x="363557" y="892367"/>
            <a:ext cx="7083846" cy="40597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29184" indent="-240030">
              <a:buClr>
                <a:schemeClr val="dk1"/>
              </a:buClr>
              <a:buSzPts val="1300"/>
              <a:buFont typeface="Noto Sans Symbols"/>
              <a:buChar char="◼"/>
            </a:pPr>
            <a:r>
              <a:rPr lang="en-US" sz="1500" b="1" dirty="0" smtClean="0">
                <a:solidFill>
                  <a:schemeClr val="dk1"/>
                </a:solidFill>
                <a:ea typeface="Calibri"/>
                <a:cs typeface="Calibri"/>
                <a:sym typeface="Calibri"/>
              </a:rPr>
              <a:t>Change in Tolerance </a:t>
            </a:r>
            <a:endParaRPr lang="en-US" dirty="0" smtClean="0"/>
          </a:p>
          <a:p>
            <a:pPr marL="672084" lvl="1" indent="-240029">
              <a:buClr>
                <a:schemeClr val="dk1"/>
              </a:buClr>
              <a:buSzPts val="1300"/>
              <a:buFont typeface="Noto Sans Symbols"/>
              <a:buChar char="➢"/>
            </a:pPr>
            <a:r>
              <a:rPr lang="en-US" sz="1500" dirty="0" smtClean="0">
                <a:solidFill>
                  <a:schemeClr val="dk1"/>
                </a:solidFill>
                <a:ea typeface="Calibri"/>
                <a:cs typeface="Calibri"/>
                <a:sym typeface="Calibri"/>
              </a:rPr>
              <a:t>Just out of jail or rehab  </a:t>
            </a:r>
            <a:endParaRPr lang="en-US" dirty="0" smtClean="0"/>
          </a:p>
          <a:p>
            <a:pPr marL="672084" lvl="1" indent="-240029">
              <a:buClr>
                <a:schemeClr val="dk1"/>
              </a:buClr>
              <a:buSzPts val="1300"/>
              <a:buFont typeface="Noto Sans Symbols"/>
              <a:buChar char="➢"/>
            </a:pPr>
            <a:r>
              <a:rPr lang="en-US" sz="1500" dirty="0" smtClean="0">
                <a:solidFill>
                  <a:schemeClr val="dk1"/>
                </a:solidFill>
                <a:ea typeface="Calibri"/>
                <a:cs typeface="Calibri"/>
                <a:sym typeface="Calibri"/>
              </a:rPr>
              <a:t>Tapering from opioids </a:t>
            </a:r>
            <a:endParaRPr lang="en-US" dirty="0" smtClean="0"/>
          </a:p>
          <a:p>
            <a:pPr marL="672084" lvl="1" indent="-240029">
              <a:buClr>
                <a:schemeClr val="dk1"/>
              </a:buClr>
              <a:buSzPts val="1300"/>
              <a:buFont typeface="Noto Sans Symbols"/>
              <a:buChar char="➢"/>
            </a:pPr>
            <a:r>
              <a:rPr lang="en-US" sz="1500" dirty="0" smtClean="0">
                <a:solidFill>
                  <a:schemeClr val="dk1"/>
                </a:solidFill>
                <a:ea typeface="Calibri"/>
                <a:cs typeface="Calibri"/>
                <a:sym typeface="Calibri"/>
              </a:rPr>
              <a:t>Physician no longer willing to prescribe</a:t>
            </a:r>
            <a:endParaRPr lang="en-US" sz="1500" b="1" dirty="0" smtClean="0">
              <a:solidFill>
                <a:schemeClr val="dk1"/>
              </a:solidFill>
              <a:ea typeface="Calibri"/>
              <a:cs typeface="Calibri"/>
              <a:sym typeface="Calibri"/>
            </a:endParaRPr>
          </a:p>
          <a:p>
            <a:pPr marL="329184" indent="-240030">
              <a:buClr>
                <a:schemeClr val="dk1"/>
              </a:buClr>
              <a:buSzPts val="1300"/>
              <a:buFont typeface="Noto Sans Symbols"/>
              <a:buChar char="◼"/>
            </a:pPr>
            <a:r>
              <a:rPr lang="en-US" sz="1500" b="1" dirty="0" smtClean="0">
                <a:solidFill>
                  <a:schemeClr val="dk1"/>
                </a:solidFill>
                <a:ea typeface="Calibri"/>
                <a:cs typeface="Calibri"/>
                <a:sym typeface="Calibri"/>
              </a:rPr>
              <a:t>Mixing Drugs</a:t>
            </a:r>
            <a:r>
              <a:rPr lang="en-US" sz="1500" dirty="0" smtClean="0">
                <a:solidFill>
                  <a:schemeClr val="dk1"/>
                </a:solidFill>
                <a:ea typeface="Calibri"/>
                <a:cs typeface="Calibri"/>
                <a:sym typeface="Calibri"/>
              </a:rPr>
              <a:t>, particularly ones that are sedating (benzos, alcohol)</a:t>
            </a:r>
            <a:endParaRPr lang="en-US" dirty="0" smtClean="0"/>
          </a:p>
          <a:p>
            <a:pPr marL="329184" indent="-240030"/>
            <a:r>
              <a:rPr lang="en-US" sz="1500" dirty="0" smtClean="0">
                <a:solidFill>
                  <a:schemeClr val="dk1"/>
                </a:solidFill>
                <a:ea typeface="Calibri"/>
                <a:cs typeface="Calibri"/>
                <a:sym typeface="Calibri"/>
              </a:rPr>
              <a:t>         Many are more powerful when combined than when used alone!</a:t>
            </a:r>
            <a:endParaRPr lang="en-US" dirty="0" smtClean="0"/>
          </a:p>
          <a:p>
            <a:pPr marL="329184" indent="-240030">
              <a:buClr>
                <a:schemeClr val="dk1"/>
              </a:buClr>
              <a:buSzPts val="1300"/>
              <a:buFont typeface="Noto Sans Symbols"/>
              <a:buChar char="◼"/>
            </a:pPr>
            <a:r>
              <a:rPr lang="en-US" sz="1500" b="1" dirty="0" smtClean="0">
                <a:solidFill>
                  <a:schemeClr val="dk1"/>
                </a:solidFill>
                <a:ea typeface="Calibri"/>
                <a:cs typeface="Calibri"/>
                <a:sym typeface="Calibri"/>
              </a:rPr>
              <a:t>Physical Health </a:t>
            </a:r>
            <a:r>
              <a:rPr lang="en-US" sz="1500" dirty="0" smtClean="0">
                <a:solidFill>
                  <a:schemeClr val="dk1"/>
                </a:solidFill>
                <a:ea typeface="Calibri"/>
                <a:cs typeface="Calibri"/>
                <a:sym typeface="Calibri"/>
              </a:rPr>
              <a:t>(liver failure weight loss, COPD, asthma, immune system problems, dehydration, malnutrition, etc.) </a:t>
            </a:r>
          </a:p>
          <a:p>
            <a:pPr marL="329184" indent="-240030">
              <a:buClr>
                <a:schemeClr val="dk1"/>
              </a:buClr>
              <a:buSzPts val="1300"/>
              <a:buFont typeface="Noto Sans Symbols"/>
              <a:buChar char="◼"/>
            </a:pPr>
            <a:r>
              <a:rPr lang="en-US" sz="1500" b="1" dirty="0" smtClean="0">
                <a:solidFill>
                  <a:schemeClr val="dk1"/>
                </a:solidFill>
                <a:ea typeface="Calibri"/>
                <a:cs typeface="Calibri"/>
                <a:sym typeface="Calibri"/>
              </a:rPr>
              <a:t>Quality and Potency of Opioid-</a:t>
            </a:r>
            <a:r>
              <a:rPr lang="en-US" sz="1500" dirty="0" smtClean="0">
                <a:solidFill>
                  <a:schemeClr val="dk1"/>
                </a:solidFill>
                <a:ea typeface="Calibri"/>
                <a:cs typeface="Calibri"/>
                <a:sym typeface="Calibri"/>
              </a:rPr>
              <a:t>- Variation in strength or content</a:t>
            </a:r>
            <a:endParaRPr lang="en-US" dirty="0" smtClean="0"/>
          </a:p>
          <a:p>
            <a:pPr marL="329184" indent="-240030"/>
            <a:r>
              <a:rPr lang="en-US" sz="1500" dirty="0" smtClean="0">
                <a:solidFill>
                  <a:schemeClr val="dk1"/>
                </a:solidFill>
                <a:ea typeface="Calibri"/>
                <a:cs typeface="Calibri"/>
                <a:sym typeface="Calibri"/>
              </a:rPr>
              <a:t>        Not all prescription opioids are equal in strength </a:t>
            </a:r>
          </a:p>
          <a:p>
            <a:pPr marL="329184" indent="-240030">
              <a:buClr>
                <a:schemeClr val="dk1"/>
              </a:buClr>
              <a:buSzPts val="1300"/>
              <a:buFont typeface="Noto Sans Symbols"/>
              <a:buChar char="◼"/>
            </a:pPr>
            <a:r>
              <a:rPr lang="en-US" sz="1500" b="1" dirty="0" smtClean="0">
                <a:solidFill>
                  <a:schemeClr val="dk1"/>
                </a:solidFill>
                <a:ea typeface="Calibri"/>
                <a:cs typeface="Calibri"/>
                <a:sym typeface="Calibri"/>
              </a:rPr>
              <a:t>Switching Route of Administration</a:t>
            </a:r>
            <a:r>
              <a:rPr lang="en-US" sz="1500" dirty="0" smtClean="0">
                <a:solidFill>
                  <a:schemeClr val="dk1"/>
                </a:solidFill>
                <a:ea typeface="Calibri"/>
                <a:cs typeface="Calibri"/>
                <a:sym typeface="Calibri"/>
              </a:rPr>
              <a:t>, such as from oral administration to snorting, smoking or injection.</a:t>
            </a:r>
            <a:endParaRPr lang="en-US" dirty="0" smtClean="0"/>
          </a:p>
          <a:p>
            <a:pPr marL="329184" indent="-240030">
              <a:buClr>
                <a:schemeClr val="dk1"/>
              </a:buClr>
              <a:buSzPts val="1300"/>
              <a:buFont typeface="Noto Sans Symbols"/>
              <a:buChar char="◼"/>
            </a:pPr>
            <a:r>
              <a:rPr lang="en-US" sz="1500" b="1" dirty="0" smtClean="0">
                <a:solidFill>
                  <a:schemeClr val="dk1"/>
                </a:solidFill>
                <a:ea typeface="Calibri"/>
                <a:cs typeface="Calibri"/>
                <a:sym typeface="Calibri"/>
              </a:rPr>
              <a:t>Using Alone</a:t>
            </a:r>
            <a:r>
              <a:rPr lang="en-US" sz="1500" dirty="0" smtClean="0">
                <a:solidFill>
                  <a:schemeClr val="dk1"/>
                </a:solidFill>
                <a:ea typeface="Calibri"/>
                <a:cs typeface="Calibri"/>
                <a:sym typeface="Calibri"/>
              </a:rPr>
              <a:t>.  Most fatal overdoses happen when people are alone, usually at home.</a:t>
            </a:r>
            <a:endParaRPr lang="en-US" sz="1200" dirty="0" smtClean="0">
              <a:solidFill>
                <a:schemeClr val="dk1"/>
              </a:solidFill>
              <a:ea typeface="Calibri"/>
              <a:cs typeface="Calibri"/>
              <a:sym typeface="Calibri"/>
            </a:endParaRPr>
          </a:p>
          <a:p>
            <a:endParaRPr lang="en-US" dirty="0"/>
          </a:p>
        </p:txBody>
      </p:sp>
      <p:pic>
        <p:nvPicPr>
          <p:cNvPr id="4098" name="Picture 2" descr="Image result for opioid overd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593" y="771181"/>
            <a:ext cx="2135895" cy="142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3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0FAC03C-A2A7-B74E-8C4C-40FC2BF9E6B3}"/>
              </a:ext>
            </a:extLst>
          </p:cNvPr>
          <p:cNvSpPr>
            <a:spLocks noGrp="1"/>
          </p:cNvSpPr>
          <p:nvPr>
            <p:ph type="title"/>
          </p:nvPr>
        </p:nvSpPr>
        <p:spPr/>
        <p:txBody>
          <a:bodyPr/>
          <a:lstStyle/>
          <a:p>
            <a:r>
              <a:rPr lang="en-US" sz="2800" dirty="0"/>
              <a:t>MECHANISM OF OPIOID OVERDOSE</a:t>
            </a:r>
          </a:p>
        </p:txBody>
      </p:sp>
      <p:sp>
        <p:nvSpPr>
          <p:cNvPr id="3" name="Slide Number Placeholder 2">
            <a:extLst>
              <a:ext uri="{FF2B5EF4-FFF2-40B4-BE49-F238E27FC236}">
                <a16:creationId xmlns="" xmlns:a16="http://schemas.microsoft.com/office/drawing/2014/main" id="{CEEAD1FE-AD47-EA47-B51F-1DD9F27066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626" t="29727" r="38805" b="36612"/>
          <a:stretch/>
        </p:blipFill>
        <p:spPr bwMode="auto">
          <a:xfrm>
            <a:off x="1685002" y="1301995"/>
            <a:ext cx="6179861" cy="304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281904"/>
      </p:ext>
    </p:extLst>
  </p:cSld>
  <p:clrMapOvr>
    <a:masterClrMapping/>
  </p:clrMapOvr>
</p:sld>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TotalTime>
  <Words>636</Words>
  <Application>Microsoft Office PowerPoint</Application>
  <PresentationFormat>On-screen Show (16:9)</PresentationFormat>
  <Paragraphs>87</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Roboto Condensed Light</vt:lpstr>
      <vt:lpstr>Arial</vt:lpstr>
      <vt:lpstr>Century Gothic</vt:lpstr>
      <vt:lpstr>Gabriela</vt:lpstr>
      <vt:lpstr>Calibri</vt:lpstr>
      <vt:lpstr>Roboto Condensed</vt:lpstr>
      <vt:lpstr>Arvo</vt:lpstr>
      <vt:lpstr>Noto Sans Symbols</vt:lpstr>
      <vt:lpstr>Salerio template</vt:lpstr>
      <vt:lpstr>NALOXONE: OUR SHIELD AGAINST THE OPIOID-OVERDOSE EPIDEMIC</vt:lpstr>
      <vt:lpstr>PowerPoint Presentation</vt:lpstr>
      <vt:lpstr>#1 Developed Action Teams</vt:lpstr>
      <vt:lpstr>PowerPoint Presentation</vt:lpstr>
      <vt:lpstr>PowerPoint Presentation</vt:lpstr>
      <vt:lpstr>PowerPoint Presentation</vt:lpstr>
      <vt:lpstr>PowerPoint Presentation</vt:lpstr>
      <vt:lpstr>PowerPoint Presentation</vt:lpstr>
      <vt:lpstr>MECHANISM OF OPIOID OVERDOSE</vt:lpstr>
      <vt:lpstr>SYMPTOM PRESENTATION AND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Samaritan Law</vt:lpstr>
      <vt:lpstr>NALOXONE ACCESS</vt:lpstr>
      <vt:lpstr>INFORMATION SESSION REVIEW</vt:lpstr>
      <vt:lpstr>Practice</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NALOXONE EDUCATION WORKSHOP Mohamed Jalloh, PharmD</dc:title>
  <dc:creator>Christina Kinnevey</dc:creator>
  <cp:lastModifiedBy>Jennifer Redman</cp:lastModifiedBy>
  <cp:revision>162</cp:revision>
  <dcterms:modified xsi:type="dcterms:W3CDTF">2020-03-23T20:28:52Z</dcterms:modified>
</cp:coreProperties>
</file>